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6" r:id="rId1"/>
  </p:sldMasterIdLst>
  <p:notesMasterIdLst>
    <p:notesMasterId r:id="rId18"/>
  </p:notesMasterIdLst>
  <p:sldIdLst>
    <p:sldId id="256" r:id="rId2"/>
    <p:sldId id="269" r:id="rId3"/>
    <p:sldId id="296" r:id="rId4"/>
    <p:sldId id="379" r:id="rId5"/>
    <p:sldId id="364" r:id="rId6"/>
    <p:sldId id="372" r:id="rId7"/>
    <p:sldId id="350" r:id="rId8"/>
    <p:sldId id="374" r:id="rId9"/>
    <p:sldId id="351" r:id="rId10"/>
    <p:sldId id="376" r:id="rId11"/>
    <p:sldId id="375" r:id="rId12"/>
    <p:sldId id="378" r:id="rId13"/>
    <p:sldId id="361" r:id="rId14"/>
    <p:sldId id="362" r:id="rId15"/>
    <p:sldId id="272" r:id="rId16"/>
    <p:sldId id="268" r:id="rId1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1pPr>
    <a:lvl2pPr marL="4572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2pPr>
    <a:lvl3pPr marL="9144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3pPr>
    <a:lvl4pPr marL="13716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4pPr>
    <a:lvl5pPr marL="18288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66" autoAdjust="0"/>
    <p:restoredTop sz="94607" autoAdjust="0"/>
  </p:normalViewPr>
  <p:slideViewPr>
    <p:cSldViewPr>
      <p:cViewPr varScale="1">
        <p:scale>
          <a:sx n="144" d="100"/>
          <a:sy n="144" d="100"/>
        </p:scale>
        <p:origin x="287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81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5FAD8348-8BBD-40CC-ACD4-38785057F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70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6315840E-E3BC-437A-8D27-233C3533F6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18343-9AE2-4057-9FF5-20E4BB0589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5AAA5-A6A3-4367-B1E0-10EB4BC842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CC13F-6B64-4AA4-AA16-688C32EC7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E513-2739-4749-BE7C-2B77D8253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933CC25E-5E07-488B-A3AA-CD3E432910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F052113A-07F2-427F-A786-16A0434B76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0C8791-A3C4-4C63-BA3C-5B205951B4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A79BD3-2A51-40DD-9928-2FEE22DFE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3DA874E8-E911-4CA4-B27C-5F8AA24550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8DBEE-AB55-4A2D-87EB-F169B9842F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F2422EC5-2D12-487C-A09A-C8B1BB55B1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E613281D-6E33-4ACB-816C-920381DD99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  <p:sldLayoutId id="2147483958" r:id="rId12"/>
    <p:sldLayoutId id="2147483960" r:id="rId13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Coptic Lesson 13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Definite &amp; Indefinite Articles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en-US" dirty="0"/>
              <a:t>Definite 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772400" cy="540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  <a:latin typeface="CS Avva Shenouda" pitchFamily="34" charset="0"/>
              </a:rPr>
              <a:t>]&gt; `t&gt; `; </a:t>
            </a:r>
            <a:r>
              <a:rPr lang="en-US" sz="3200" dirty="0">
                <a:latin typeface="CS Avva Shenouda" pitchFamily="34" charset="0"/>
              </a:rPr>
              <a:t>_ </a:t>
            </a:r>
            <a:r>
              <a:rPr lang="en-US" sz="3200" b="1" dirty="0">
                <a:solidFill>
                  <a:srgbClr val="FF0000"/>
                </a:solidFill>
              </a:rPr>
              <a:t>the</a:t>
            </a:r>
            <a:r>
              <a:rPr lang="en-US" sz="3200" dirty="0"/>
              <a:t> (singular feminine)</a:t>
            </a:r>
          </a:p>
          <a:p>
            <a:pPr marL="457200" indent="-457200" algn="ctr">
              <a:buFont typeface="Wingdings" pitchFamily="2" charset="2"/>
              <a:buChar char="v"/>
            </a:pPr>
            <a:r>
              <a:rPr lang="en-US" sz="3900" dirty="0">
                <a:solidFill>
                  <a:schemeClr val="accent3">
                    <a:lumMod val="75000"/>
                  </a:schemeClr>
                </a:solidFill>
                <a:latin typeface="CS Avva Shenouda" pitchFamily="34" charset="0"/>
              </a:rPr>
              <a:t>`;</a:t>
            </a:r>
            <a:r>
              <a:rPr lang="en-US" sz="3900" dirty="0">
                <a:solidFill>
                  <a:srgbClr val="FF0000"/>
                </a:solidFill>
                <a:latin typeface="CS Avva Shenouda" pitchFamily="34" charset="0"/>
              </a:rPr>
              <a:t> </a:t>
            </a:r>
            <a:r>
              <a:rPr lang="en-US" sz="2700" dirty="0"/>
              <a:t>if the word starts with </a:t>
            </a:r>
            <a:br>
              <a:rPr lang="en-US" sz="3900" dirty="0">
                <a:solidFill>
                  <a:srgbClr val="FF0000"/>
                </a:solidFill>
                <a:latin typeface="CS Avva Shenouda" pitchFamily="34" charset="0"/>
              </a:rPr>
            </a:br>
            <a:r>
              <a:rPr lang="en-US" sz="3900" dirty="0">
                <a:solidFill>
                  <a:srgbClr val="FF0000"/>
                </a:solidFill>
                <a:latin typeface="CS Avva Shenouda" pitchFamily="34" charset="0"/>
              </a:rPr>
              <a:t>    </a:t>
            </a:r>
            <a:r>
              <a:rPr lang="en-US" sz="3200" dirty="0">
                <a:solidFill>
                  <a:srgbClr val="002060"/>
                </a:solidFill>
                <a:latin typeface="CS Avva Shenouda" pitchFamily="34" charset="0"/>
              </a:rPr>
              <a:t>b&gt; </a:t>
            </a:r>
            <a:r>
              <a:rPr lang="en-US" sz="3200" dirty="0" err="1">
                <a:solidFill>
                  <a:srgbClr val="002060"/>
                </a:solidFill>
                <a:latin typeface="CS Avva Shenouda" pitchFamily="34" charset="0"/>
              </a:rPr>
              <a:t>i</a:t>
            </a:r>
            <a:r>
              <a:rPr lang="en-US" sz="3200" dirty="0">
                <a:solidFill>
                  <a:srgbClr val="002060"/>
                </a:solidFill>
                <a:latin typeface="CS Avva Shenouda" pitchFamily="34" charset="0"/>
              </a:rPr>
              <a:t>&gt; l&gt; m&gt; n&gt; </a:t>
            </a:r>
            <a:r>
              <a:rPr lang="en-US" sz="3200" dirty="0" err="1">
                <a:solidFill>
                  <a:srgbClr val="002060"/>
                </a:solidFill>
                <a:latin typeface="CS Avva Shenouda" pitchFamily="34" charset="0"/>
              </a:rPr>
              <a:t>ou</a:t>
            </a:r>
            <a:r>
              <a:rPr lang="en-US" sz="3200" dirty="0">
                <a:solidFill>
                  <a:srgbClr val="002060"/>
                </a:solidFill>
                <a:latin typeface="CS Avva Shenouda" pitchFamily="34" charset="0"/>
              </a:rPr>
              <a:t>&gt; r</a:t>
            </a:r>
          </a:p>
          <a:p>
            <a:pPr marL="0" indent="0">
              <a:buNone/>
            </a:pPr>
            <a:r>
              <a:rPr lang="en-US" sz="4000" u="sng" dirty="0">
                <a:solidFill>
                  <a:srgbClr val="FFC000"/>
                </a:solidFill>
              </a:rPr>
              <a:t>Examples:</a:t>
            </a:r>
          </a:p>
          <a:p>
            <a:pPr marL="57150" indent="0">
              <a:lnSpc>
                <a:spcPct val="120000"/>
              </a:lnSpc>
              <a:spcBef>
                <a:spcPts val="1200"/>
              </a:spcBef>
              <a:buNone/>
              <a:tabLst>
                <a:tab pos="457200" algn="l"/>
                <a:tab pos="1477963" algn="l"/>
                <a:tab pos="3200400" algn="l"/>
                <a:tab pos="4624388" algn="l"/>
                <a:tab pos="6172200" algn="l"/>
              </a:tabLst>
            </a:pPr>
            <a:r>
              <a:rPr lang="en-US" sz="3200" dirty="0">
                <a:solidFill>
                  <a:srgbClr val="FF0000"/>
                </a:solidFill>
                <a:latin typeface="CS Avva Shenouda" pitchFamily="34" charset="0"/>
              </a:rPr>
              <a:t>]</a:t>
            </a:r>
            <a:r>
              <a:rPr lang="en-US" sz="3200" dirty="0">
                <a:latin typeface="CS Avva Shenouda" pitchFamily="34" charset="0"/>
              </a:rPr>
              <a:t>`</a:t>
            </a:r>
            <a:r>
              <a:rPr lang="en-US" sz="3200" dirty="0" err="1">
                <a:latin typeface="CS Avva Shenouda" pitchFamily="34" charset="0"/>
              </a:rPr>
              <a:t>chimi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>
                <a:solidFill>
                  <a:srgbClr val="FF0000"/>
                </a:solidFill>
                <a:latin typeface="CS Avva Shenouda" pitchFamily="34" charset="0"/>
              </a:rPr>
              <a:t>]</a:t>
            </a:r>
            <a:r>
              <a:rPr lang="en-US" sz="3200" dirty="0" err="1">
                <a:latin typeface="CS Avva Shenouda" pitchFamily="34" charset="0"/>
              </a:rPr>
              <a:t>vorsi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>
                <a:solidFill>
                  <a:srgbClr val="FF0000"/>
                </a:solidFill>
                <a:latin typeface="CS Avva Shenouda" pitchFamily="34" charset="0"/>
              </a:rPr>
              <a:t>`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t</a:t>
            </a:r>
            <a:r>
              <a:rPr lang="en-US" sz="3200" dirty="0" err="1">
                <a:latin typeface="CS Avva Shenouda" pitchFamily="34" charset="0"/>
              </a:rPr>
              <a:t>seri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>
                <a:solidFill>
                  <a:srgbClr val="FF0000"/>
                </a:solidFill>
                <a:latin typeface="CS Avva Shenouda" pitchFamily="34" charset="0"/>
              </a:rPr>
              <a:t>]</a:t>
            </a:r>
            <a:r>
              <a:rPr lang="en-US" sz="3200" dirty="0" err="1">
                <a:latin typeface="CS Avva Shenouda" pitchFamily="34" charset="0"/>
              </a:rPr>
              <a:t>ourw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>
                <a:solidFill>
                  <a:srgbClr val="FF0000"/>
                </a:solidFill>
                <a:latin typeface="CS Avva Shenouda" pitchFamily="34" charset="0"/>
              </a:rPr>
              <a:t>]</a:t>
            </a:r>
            <a:r>
              <a:rPr lang="en-US" sz="3200" dirty="0" err="1">
                <a:latin typeface="CS Avva Shenouda" pitchFamily="34" charset="0"/>
              </a:rPr>
              <a:t>ri</a:t>
            </a:r>
            <a:endParaRPr lang="en-US" sz="3200" dirty="0">
              <a:latin typeface="CS Avva Shenouda" pitchFamily="34" charset="0"/>
            </a:endParaRPr>
          </a:p>
          <a:p>
            <a:pPr marL="57150" indent="0">
              <a:lnSpc>
                <a:spcPct val="120000"/>
              </a:lnSpc>
              <a:spcBef>
                <a:spcPts val="1200"/>
              </a:spcBef>
              <a:buNone/>
              <a:tabLst>
                <a:tab pos="457200" algn="l"/>
                <a:tab pos="1477963" algn="l"/>
                <a:tab pos="3200400" algn="l"/>
                <a:tab pos="4624388" algn="l"/>
                <a:tab pos="6172200" algn="l"/>
              </a:tabLst>
            </a:pPr>
            <a:r>
              <a:rPr lang="en-US" sz="3200" dirty="0">
                <a:solidFill>
                  <a:srgbClr val="FF0000"/>
                </a:solidFill>
                <a:latin typeface="CS Avva Shenouda" pitchFamily="34" charset="0"/>
              </a:rPr>
              <a:t>]</a:t>
            </a:r>
            <a:r>
              <a:rPr lang="en-US" sz="3200" dirty="0" err="1">
                <a:latin typeface="CS Avva Shenouda" pitchFamily="34" charset="0"/>
              </a:rPr>
              <a:t>cwni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>
                <a:solidFill>
                  <a:srgbClr val="FF0000"/>
                </a:solidFill>
                <a:latin typeface="CS Avva Shenouda" pitchFamily="34" charset="0"/>
              </a:rPr>
              <a:t>]</a:t>
            </a:r>
            <a:r>
              <a:rPr lang="en-US" sz="3200" dirty="0" err="1">
                <a:latin typeface="CS Avva Shenouda" pitchFamily="34" charset="0"/>
              </a:rPr>
              <a:t>ajp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>
                <a:solidFill>
                  <a:srgbClr val="FF0000"/>
                </a:solidFill>
                <a:latin typeface="CS Avva Shenouda" pitchFamily="34" charset="0"/>
              </a:rPr>
              <a:t>`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t</a:t>
            </a:r>
            <a:r>
              <a:rPr lang="en-US" sz="3200" dirty="0" err="1">
                <a:latin typeface="CS Avva Shenouda" pitchFamily="34" charset="0"/>
              </a:rPr>
              <a:t>ve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>
                <a:solidFill>
                  <a:srgbClr val="FF0000"/>
                </a:solidFill>
                <a:latin typeface="CS Avva Shenouda" pitchFamily="34" charset="0"/>
              </a:rPr>
              <a:t>]</a:t>
            </a:r>
            <a:r>
              <a:rPr lang="en-US" sz="3200" dirty="0" err="1">
                <a:latin typeface="CS Avva Shenouda" pitchFamily="34" charset="0"/>
              </a:rPr>
              <a:t>sau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>
                <a:solidFill>
                  <a:srgbClr val="FF0000"/>
                </a:solidFill>
                <a:latin typeface="CS Avva Shenouda" pitchFamily="34" charset="0"/>
              </a:rPr>
              <a:t>]</a:t>
            </a:r>
            <a:r>
              <a:rPr lang="en-US" sz="3200" dirty="0" err="1">
                <a:latin typeface="CS Avva Shenouda" pitchFamily="34" charset="0"/>
              </a:rPr>
              <a:t>soury</a:t>
            </a:r>
            <a:endParaRPr lang="en-US" sz="3200" dirty="0">
              <a:latin typeface="CS Avva Shenouda" pitchFamily="34" charset="0"/>
            </a:endParaRPr>
          </a:p>
          <a:p>
            <a:pPr marL="57150" indent="0">
              <a:lnSpc>
                <a:spcPct val="120000"/>
              </a:lnSpc>
              <a:spcBef>
                <a:spcPts val="1200"/>
              </a:spcBef>
              <a:buNone/>
              <a:tabLst>
                <a:tab pos="457200" algn="l"/>
                <a:tab pos="1477963" algn="l"/>
                <a:tab pos="3200400" algn="l"/>
                <a:tab pos="4624388" algn="l"/>
                <a:tab pos="6172200" algn="l"/>
              </a:tabLst>
            </a:pPr>
            <a:r>
              <a:rPr lang="en-US" sz="3200" dirty="0">
                <a:solidFill>
                  <a:srgbClr val="FF0000"/>
                </a:solidFill>
                <a:latin typeface="CS Avva Shenouda" pitchFamily="34" charset="0"/>
              </a:rPr>
              <a:t>`;</a:t>
            </a:r>
            <a:r>
              <a:rPr lang="en-US" sz="3200" dirty="0" err="1">
                <a:latin typeface="CS Avva Shenouda" pitchFamily="34" charset="0"/>
              </a:rPr>
              <a:t>mau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>
                <a:solidFill>
                  <a:srgbClr val="FF0000"/>
                </a:solidFill>
                <a:latin typeface="CS Avva Shenouda" pitchFamily="34" charset="0"/>
              </a:rPr>
              <a:t>]</a:t>
            </a:r>
            <a:r>
              <a:rPr lang="en-US" sz="3200" dirty="0">
                <a:latin typeface="CS Avva Shenouda" pitchFamily="34" charset="0"/>
              </a:rPr>
              <a:t>`</a:t>
            </a:r>
            <a:r>
              <a:rPr lang="en-US" sz="3200" dirty="0" err="1">
                <a:latin typeface="CS Avva Shenouda" pitchFamily="34" charset="0"/>
              </a:rPr>
              <a:t>alou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>
                <a:solidFill>
                  <a:srgbClr val="FF0000"/>
                </a:solidFill>
                <a:latin typeface="CS Avva Shenouda" pitchFamily="34" charset="0"/>
              </a:rPr>
              <a:t>]</a:t>
            </a:r>
            <a:r>
              <a:rPr lang="en-US" sz="3200" dirty="0" err="1">
                <a:latin typeface="CS Avva Shenouda" pitchFamily="34" charset="0"/>
              </a:rPr>
              <a:t>jij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>
                <a:solidFill>
                  <a:srgbClr val="FF0000"/>
                </a:solidFill>
                <a:latin typeface="CS Avva Shenouda" pitchFamily="34" charset="0"/>
              </a:rPr>
              <a:t>`;</a:t>
            </a:r>
            <a:r>
              <a:rPr lang="en-US" sz="3200" dirty="0" err="1">
                <a:latin typeface="CS Avva Shenouda" pitchFamily="34" charset="0"/>
              </a:rPr>
              <a:t>nyb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>
                <a:solidFill>
                  <a:srgbClr val="FF0000"/>
                </a:solidFill>
                <a:latin typeface="CS Avva Shenouda" pitchFamily="34" charset="0"/>
              </a:rPr>
              <a:t>]</a:t>
            </a:r>
            <a:r>
              <a:rPr lang="en-US" sz="3200" dirty="0" err="1">
                <a:latin typeface="CS Avva Shenouda" pitchFamily="34" charset="0"/>
              </a:rPr>
              <a:t>hiomi</a:t>
            </a:r>
            <a:endParaRPr lang="en-US" sz="3200" dirty="0">
              <a:latin typeface="CS Avva Shenouda" pitchFamily="34" charset="0"/>
            </a:endParaRPr>
          </a:p>
          <a:p>
            <a:pPr marL="0" indent="0">
              <a:buNone/>
            </a:pPr>
            <a:endParaRPr lang="en-US" sz="3200" dirty="0"/>
          </a:p>
          <a:p>
            <a:pPr marL="457200" indent="-457200">
              <a:buFont typeface="+mj-lt"/>
              <a:buAutoNum type="arabicPeriod" startAt="3"/>
            </a:pPr>
            <a:endParaRPr lang="en-US" sz="3200" dirty="0"/>
          </a:p>
          <a:p>
            <a:pPr marL="457200" indent="-457200">
              <a:buFont typeface="+mj-lt"/>
              <a:buAutoNum type="arabicPeriod" startAt="3"/>
            </a:pPr>
            <a:endParaRPr lang="en-US" dirty="0">
              <a:latin typeface="CS Avva Shenoud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22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en-US" dirty="0"/>
              <a:t>Definite 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924800" cy="5407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err="1">
                <a:solidFill>
                  <a:srgbClr val="FF0000"/>
                </a:solidFill>
                <a:latin typeface="CS Avva Shenouda" pitchFamily="34" charset="0"/>
              </a:rPr>
              <a:t>ni</a:t>
            </a:r>
            <a:r>
              <a:rPr lang="en-US" sz="4000" b="1" dirty="0">
                <a:solidFill>
                  <a:srgbClr val="FF0000"/>
                </a:solidFill>
                <a:latin typeface="CS Avva Shenouda" pitchFamily="34" charset="0"/>
              </a:rPr>
              <a:t>-</a:t>
            </a:r>
            <a:r>
              <a:rPr lang="en-US" sz="4000" dirty="0">
                <a:solidFill>
                  <a:srgbClr val="FF0000"/>
                </a:solidFill>
                <a:latin typeface="CS Avva Shenouda" pitchFamily="34" charset="0"/>
              </a:rPr>
              <a:t> </a:t>
            </a:r>
            <a:r>
              <a:rPr lang="en-US" sz="3200" dirty="0">
                <a:latin typeface="CS Avva Shenouda" pitchFamily="34" charset="0"/>
              </a:rPr>
              <a:t>_ </a:t>
            </a:r>
            <a:r>
              <a:rPr lang="en-US" sz="3200" b="1" dirty="0">
                <a:solidFill>
                  <a:srgbClr val="FF0000"/>
                </a:solidFill>
              </a:rPr>
              <a:t>the</a:t>
            </a:r>
            <a:r>
              <a:rPr lang="en-US" sz="3200" dirty="0"/>
              <a:t> (plural)</a:t>
            </a:r>
          </a:p>
          <a:p>
            <a:pPr marL="457200" indent="-457200">
              <a:buFont typeface="+mj-lt"/>
              <a:buAutoNum type="arabicPeriod" startAt="3"/>
            </a:pPr>
            <a:endParaRPr lang="en-US" sz="3200" dirty="0"/>
          </a:p>
          <a:p>
            <a:pPr marL="0" indent="0">
              <a:buNone/>
            </a:pPr>
            <a:r>
              <a:rPr lang="en-US" sz="3200" u="sng" dirty="0">
                <a:solidFill>
                  <a:srgbClr val="FFC000"/>
                </a:solidFill>
              </a:rPr>
              <a:t>Examples:</a:t>
            </a:r>
          </a:p>
          <a:p>
            <a:pPr marL="57150" indent="0">
              <a:lnSpc>
                <a:spcPct val="120000"/>
              </a:lnSpc>
              <a:spcBef>
                <a:spcPts val="1200"/>
              </a:spcBef>
              <a:buNone/>
              <a:tabLst>
                <a:tab pos="457200" algn="l"/>
                <a:tab pos="1535113" algn="l"/>
                <a:tab pos="3136900" algn="l"/>
                <a:tab pos="4510088" algn="l"/>
                <a:tab pos="6396038" algn="l"/>
              </a:tabLst>
            </a:pP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ni</a:t>
            </a:r>
            <a:r>
              <a:rPr lang="en-US" sz="3200" dirty="0" err="1">
                <a:latin typeface="CS Avva Shenouda" pitchFamily="34" charset="0"/>
              </a:rPr>
              <a:t>cwni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ni</a:t>
            </a:r>
            <a:r>
              <a:rPr lang="en-US" sz="3200" dirty="0" err="1">
                <a:latin typeface="CS Avva Shenouda" pitchFamily="34" charset="0"/>
              </a:rPr>
              <a:t>rwmi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ni</a:t>
            </a:r>
            <a:r>
              <a:rPr lang="en-US" sz="3200" dirty="0" err="1">
                <a:latin typeface="CS Avva Shenouda" pitchFamily="34" charset="0"/>
              </a:rPr>
              <a:t>ran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ni</a:t>
            </a:r>
            <a:r>
              <a:rPr lang="en-US" sz="3200" dirty="0" err="1">
                <a:latin typeface="CS Avva Shenouda" pitchFamily="34" charset="0"/>
              </a:rPr>
              <a:t>mau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ni</a:t>
            </a:r>
            <a:r>
              <a:rPr lang="en-US" sz="3200" dirty="0" err="1">
                <a:latin typeface="CS Avva Shenouda" pitchFamily="34" charset="0"/>
              </a:rPr>
              <a:t>`alou</a:t>
            </a:r>
            <a:endParaRPr lang="en-US" sz="3200" dirty="0">
              <a:latin typeface="CS Avva Shenouda" pitchFamily="34" charset="0"/>
            </a:endParaRPr>
          </a:p>
          <a:p>
            <a:pPr marL="57150" indent="0">
              <a:lnSpc>
                <a:spcPct val="120000"/>
              </a:lnSpc>
              <a:spcBef>
                <a:spcPts val="1200"/>
              </a:spcBef>
              <a:buNone/>
              <a:tabLst>
                <a:tab pos="457200" algn="l"/>
                <a:tab pos="1535113" algn="l"/>
                <a:tab pos="3136900" algn="l"/>
                <a:tab pos="4510088" algn="l"/>
                <a:tab pos="6396038" algn="l"/>
              </a:tabLst>
            </a:pP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ni</a:t>
            </a:r>
            <a:r>
              <a:rPr lang="en-US" sz="3200" dirty="0" err="1">
                <a:latin typeface="CS Avva Shenouda" pitchFamily="34" charset="0"/>
              </a:rPr>
              <a:t>jom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ni</a:t>
            </a:r>
            <a:r>
              <a:rPr lang="en-US" sz="3200" dirty="0" err="1">
                <a:latin typeface="CS Avva Shenouda" pitchFamily="34" charset="0"/>
              </a:rPr>
              <a:t>ourw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ni</a:t>
            </a:r>
            <a:r>
              <a:rPr lang="en-US" sz="3200" dirty="0" err="1">
                <a:latin typeface="CS Avva Shenouda" pitchFamily="34" charset="0"/>
              </a:rPr>
              <a:t>bal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ni</a:t>
            </a:r>
            <a:r>
              <a:rPr lang="en-US" sz="3200" dirty="0" err="1">
                <a:latin typeface="CS Avva Shenouda" pitchFamily="34" charset="0"/>
              </a:rPr>
              <a:t>sau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ni</a:t>
            </a:r>
            <a:r>
              <a:rPr lang="en-US" sz="3200" dirty="0" err="1">
                <a:latin typeface="CS Avva Shenouda" pitchFamily="34" charset="0"/>
              </a:rPr>
              <a:t>nyb</a:t>
            </a:r>
            <a:endParaRPr lang="en-US" sz="3200" dirty="0">
              <a:latin typeface="CS Avva Shenouda" pitchFamily="34" charset="0"/>
            </a:endParaRPr>
          </a:p>
          <a:p>
            <a:pPr marL="57150" indent="0">
              <a:lnSpc>
                <a:spcPct val="120000"/>
              </a:lnSpc>
              <a:spcBef>
                <a:spcPts val="1200"/>
              </a:spcBef>
              <a:buNone/>
              <a:tabLst>
                <a:tab pos="457200" algn="l"/>
                <a:tab pos="1535113" algn="l"/>
                <a:tab pos="3136900" algn="l"/>
                <a:tab pos="4510088" algn="l"/>
                <a:tab pos="6396038" algn="l"/>
              </a:tabLst>
            </a:pP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ni</a:t>
            </a:r>
            <a:r>
              <a:rPr lang="en-US" sz="3200" dirty="0" err="1">
                <a:latin typeface="CS Avva Shenouda" pitchFamily="34" charset="0"/>
              </a:rPr>
              <a:t>seri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ni</a:t>
            </a:r>
            <a:r>
              <a:rPr lang="en-US" sz="3200" dirty="0" err="1">
                <a:latin typeface="CS Avva Shenouda" pitchFamily="34" charset="0"/>
              </a:rPr>
              <a:t>totc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ni</a:t>
            </a:r>
            <a:r>
              <a:rPr lang="en-US" sz="3200" dirty="0" err="1">
                <a:latin typeface="CS Avva Shenouda" pitchFamily="34" charset="0"/>
              </a:rPr>
              <a:t>io</a:t>
            </a:r>
            <a:r>
              <a:rPr lang="en-US" sz="3200" dirty="0">
                <a:latin typeface="CS Avva Shenouda" pitchFamily="34" charset="0"/>
              </a:rPr>
              <a:t>]	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ni</a:t>
            </a:r>
            <a:r>
              <a:rPr lang="en-US" sz="3200" dirty="0" err="1">
                <a:latin typeface="CS Avva Shenouda" pitchFamily="34" charset="0"/>
              </a:rPr>
              <a:t>ourwou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ni</a:t>
            </a:r>
            <a:r>
              <a:rPr lang="en-US" sz="3200" dirty="0" err="1">
                <a:latin typeface="CS Avva Shenouda" pitchFamily="34" charset="0"/>
              </a:rPr>
              <a:t>vyou`i</a:t>
            </a:r>
            <a:endParaRPr lang="en-US" sz="3200" u="sng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3200" u="sng" dirty="0">
              <a:solidFill>
                <a:srgbClr val="FFC000"/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endParaRPr lang="en-US" sz="3200" dirty="0"/>
          </a:p>
          <a:p>
            <a:pPr marL="457200" indent="-457200">
              <a:buFont typeface="+mj-lt"/>
              <a:buAutoNum type="arabicPeriod" startAt="3"/>
            </a:pPr>
            <a:endParaRPr lang="en-US" dirty="0">
              <a:latin typeface="CS Avva Shenoud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70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en-US" dirty="0"/>
              <a:t>General Definite 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848600" cy="5407152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>
                <a:solidFill>
                  <a:srgbClr val="FF0000"/>
                </a:solidFill>
                <a:latin typeface="CS Avva Shenouda" pitchFamily="34" charset="0"/>
              </a:rPr>
              <a:t>Pi</a:t>
            </a:r>
            <a:r>
              <a:rPr lang="en-US" sz="3200" dirty="0">
                <a:solidFill>
                  <a:srgbClr val="FF0000"/>
                </a:solidFill>
                <a:latin typeface="CS Avva Shenouda" pitchFamily="34" charset="0"/>
              </a:rPr>
              <a:t>     </a:t>
            </a:r>
            <a:r>
              <a:rPr lang="en-US" sz="4400" dirty="0">
                <a:solidFill>
                  <a:srgbClr val="FF0000"/>
                </a:solidFill>
                <a:latin typeface="CS Avva Shenouda" pitchFamily="34" charset="0"/>
              </a:rPr>
              <a:t>]</a:t>
            </a:r>
            <a:r>
              <a:rPr lang="en-US" sz="3200" dirty="0">
                <a:solidFill>
                  <a:srgbClr val="FF0000"/>
                </a:solidFill>
                <a:latin typeface="CS Avva Shenouda" pitchFamily="34" charset="0"/>
              </a:rPr>
              <a:t>     </a:t>
            </a:r>
            <a:r>
              <a:rPr lang="en-US" sz="4400" dirty="0" err="1">
                <a:solidFill>
                  <a:srgbClr val="FF0000"/>
                </a:solidFill>
                <a:latin typeface="CS Avva Shenouda" pitchFamily="34" charset="0"/>
              </a:rPr>
              <a:t>ni</a:t>
            </a:r>
            <a:endParaRPr lang="en-US" sz="4400" u="sng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7030A0"/>
                </a:solidFill>
              </a:rPr>
              <a:t>General and specific definite articles are used to give different meaning to the same word. </a:t>
            </a:r>
          </a:p>
          <a:p>
            <a:pPr marL="0" indent="0">
              <a:buNone/>
            </a:pPr>
            <a:r>
              <a:rPr lang="en-US" sz="3200" u="sng" dirty="0">
                <a:solidFill>
                  <a:srgbClr val="FFC000"/>
                </a:solidFill>
              </a:rPr>
              <a:t>Examples:</a:t>
            </a:r>
          </a:p>
          <a:p>
            <a:pPr marL="0" indent="0">
              <a:buNone/>
            </a:pPr>
            <a:r>
              <a:rPr lang="en-US" sz="3200" dirty="0">
                <a:latin typeface="CS Avva Shenouda" panose="020B7200000000000000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CS Avva Shenouda" panose="020B7200000000000000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S Avva Shenouda" panose="020B7200000000000000" pitchFamily="34" charset="0"/>
              </a:rPr>
              <a:t>`</a:t>
            </a:r>
            <a:r>
              <a:rPr lang="en-US" sz="2800" dirty="0" err="1">
                <a:solidFill>
                  <a:srgbClr val="FF0000"/>
                </a:solidFill>
                <a:latin typeface="CS Avva Shenouda" panose="020B7200000000000000" pitchFamily="34" charset="0"/>
              </a:rPr>
              <a:t>V</a:t>
            </a:r>
            <a:r>
              <a:rPr lang="en-US" sz="2800" dirty="0" err="1">
                <a:latin typeface="CS Avva Shenouda" panose="020B7200000000000000" pitchFamily="34" charset="0"/>
              </a:rPr>
              <a:t>iwt</a:t>
            </a:r>
            <a:r>
              <a:rPr lang="en-US" sz="2800" dirty="0">
                <a:latin typeface="CS Avva Shenouda" panose="020B7200000000000000" pitchFamily="34" charset="0"/>
              </a:rPr>
              <a:t> _ </a:t>
            </a:r>
            <a:r>
              <a:rPr lang="en-US" sz="2800" dirty="0"/>
              <a:t>the father</a:t>
            </a:r>
            <a:r>
              <a:rPr lang="en-US" sz="2800" dirty="0">
                <a:latin typeface="CS Avva Shenouda" panose="020B7200000000000000" pitchFamily="34" charset="0"/>
              </a:rPr>
              <a:t>		</a:t>
            </a:r>
          </a:p>
          <a:p>
            <a:pPr marL="0" indent="0">
              <a:buNone/>
            </a:pPr>
            <a:r>
              <a:rPr lang="en-US" sz="3200" dirty="0">
                <a:latin typeface="CS Avva Shenouda" panose="020B7200000000000000" pitchFamily="34" charset="0"/>
              </a:rPr>
              <a:t>  </a:t>
            </a:r>
            <a:r>
              <a:rPr lang="en-US" sz="3200" dirty="0">
                <a:solidFill>
                  <a:srgbClr val="FF0000"/>
                </a:solidFill>
                <a:latin typeface="CS Avva Shenouda" panose="020B7200000000000000" pitchFamily="34" charset="0"/>
              </a:rPr>
              <a:t>`</a:t>
            </a:r>
            <a:r>
              <a:rPr lang="en-US" sz="2800" dirty="0" err="1">
                <a:solidFill>
                  <a:srgbClr val="FF0000"/>
                </a:solidFill>
                <a:latin typeface="CS Avva Shenouda" panose="020B7200000000000000" pitchFamily="34" charset="0"/>
              </a:rPr>
              <a:t>V</a:t>
            </a:r>
            <a:r>
              <a:rPr lang="en-US" sz="2800" dirty="0" err="1">
                <a:latin typeface="CS Avva Shenouda" panose="020B7200000000000000" pitchFamily="34" charset="0"/>
              </a:rPr>
              <a:t>iom</a:t>
            </a:r>
            <a:r>
              <a:rPr lang="en-US" sz="2800" dirty="0">
                <a:latin typeface="CS Avva Shenouda" panose="020B7200000000000000" pitchFamily="34" charset="0"/>
              </a:rPr>
              <a:t> _</a:t>
            </a:r>
            <a:r>
              <a:rPr lang="en-US" sz="2800" dirty="0"/>
              <a:t> the sea</a:t>
            </a:r>
            <a:r>
              <a:rPr lang="en-US" sz="2800" dirty="0">
                <a:latin typeface="CS Avva Shenouda" panose="020B7200000000000000" pitchFamily="34" charset="0"/>
              </a:rPr>
              <a:t>			</a:t>
            </a:r>
          </a:p>
          <a:p>
            <a:pPr marL="457200" indent="-457200">
              <a:buFont typeface="+mj-lt"/>
              <a:buAutoNum type="arabicPeriod" startAt="3"/>
            </a:pPr>
            <a:endParaRPr lang="en-US" sz="3200" dirty="0"/>
          </a:p>
          <a:p>
            <a:pPr marL="457200" indent="-457200">
              <a:buFont typeface="+mj-lt"/>
              <a:buAutoNum type="arabicPeriod" startAt="3"/>
            </a:pPr>
            <a:endParaRPr lang="en-US" dirty="0">
              <a:latin typeface="CS Avva Shenouda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0A1B84-C253-2B23-2E88-AC020CBDE0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854" y="5181600"/>
            <a:ext cx="7598546" cy="10363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CB1BC3D-C290-2CA8-3C56-6E581E2D5772}"/>
              </a:ext>
            </a:extLst>
          </p:cNvPr>
          <p:cNvSpPr txBox="1"/>
          <p:nvPr/>
        </p:nvSpPr>
        <p:spPr>
          <a:xfrm>
            <a:off x="4648200" y="4482525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Pi</a:t>
            </a:r>
            <a:r>
              <a:rPr lang="en-US" sz="3200" dirty="0" err="1"/>
              <a:t>iom</a:t>
            </a:r>
            <a:r>
              <a:rPr lang="en-US" sz="3200" dirty="0"/>
              <a:t> _ </a:t>
            </a:r>
            <a:r>
              <a:rPr lang="en-US" sz="2800" dirty="0">
                <a:latin typeface="+mn-lt"/>
                <a:cs typeface="+mn-cs"/>
              </a:rPr>
              <a:t>the press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B727C8-02CC-3771-2191-9D8F425E67CB}"/>
              </a:ext>
            </a:extLst>
          </p:cNvPr>
          <p:cNvSpPr txBox="1"/>
          <p:nvPr/>
        </p:nvSpPr>
        <p:spPr>
          <a:xfrm>
            <a:off x="4724400" y="3961537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Pi</a:t>
            </a:r>
            <a:r>
              <a:rPr lang="en-US" sz="3200" dirty="0" err="1"/>
              <a:t>iwt</a:t>
            </a:r>
            <a:r>
              <a:rPr lang="en-US" sz="3200" dirty="0"/>
              <a:t> _ </a:t>
            </a:r>
            <a:r>
              <a:rPr lang="en-US" sz="2800" dirty="0">
                <a:latin typeface="+mn-lt"/>
                <a:cs typeface="+mn-cs"/>
              </a:rPr>
              <a:t>the barely</a:t>
            </a:r>
          </a:p>
        </p:txBody>
      </p:sp>
    </p:spTree>
    <p:extLst>
      <p:ext uri="{BB962C8B-B14F-4D97-AF65-F5344CB8AC3E}">
        <p14:creationId xmlns:p14="http://schemas.microsoft.com/office/powerpoint/2010/main" val="390529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(Part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dirty="0">
                <a:solidFill>
                  <a:srgbClr val="C00000"/>
                </a:solidFill>
              </a:rPr>
              <a:t>Translate the following into English: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Pirwmi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nem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 ]`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chimi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S Avva Shenouda" pitchFamily="34" charset="0"/>
            </a:endParaRPr>
          </a:p>
          <a:p>
            <a:pPr marL="914400" lvl="3" indent="0">
              <a:buNone/>
            </a:pPr>
            <a:r>
              <a:rPr lang="en-US" dirty="0"/>
              <a:t>The man and the woman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Picon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nem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 ]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cwni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S Avva Shenouda" pitchFamily="34" charset="0"/>
            </a:endParaRPr>
          </a:p>
          <a:p>
            <a:pPr marL="914400" lvl="3" indent="0">
              <a:buNone/>
            </a:pPr>
            <a:r>
              <a:rPr lang="en-US" dirty="0"/>
              <a:t>The brother and the sister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 startAt="3"/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Pi`alou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nem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 ]`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alou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S Avva Shenouda" pitchFamily="34" charset="0"/>
            </a:endParaRPr>
          </a:p>
          <a:p>
            <a:pPr marL="914400" lvl="3" indent="0">
              <a:spcAft>
                <a:spcPts val="600"/>
              </a:spcAft>
              <a:buNone/>
            </a:pPr>
            <a:r>
              <a:rPr lang="en-US" dirty="0"/>
              <a:t>The boy and the girl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`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Viwt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nem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 `;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mau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S Avva Shenouda" pitchFamily="34" charset="0"/>
            </a:endParaRPr>
          </a:p>
          <a:p>
            <a:pPr marL="914400" lvl="3" indent="0">
              <a:buNone/>
            </a:pPr>
            <a:r>
              <a:rPr lang="en-US" dirty="0"/>
              <a:t>The father and the mother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`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Tve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nem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pikahi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S Avva Shenouda" pitchFamily="34" charset="0"/>
            </a:endParaRPr>
          </a:p>
          <a:p>
            <a:pPr marL="914400" lvl="3" indent="0">
              <a:buNone/>
            </a:pPr>
            <a:r>
              <a:rPr lang="en-US" dirty="0"/>
              <a:t>The sky and the earth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`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Pyi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nem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 ]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ri</a:t>
            </a:r>
            <a:endParaRPr lang="en-US" dirty="0"/>
          </a:p>
          <a:p>
            <a:pPr marL="914400" lvl="3" indent="0">
              <a:buNone/>
            </a:pPr>
            <a:r>
              <a:rPr lang="en-US" dirty="0"/>
              <a:t>The house and the room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(Part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dirty="0">
                <a:solidFill>
                  <a:srgbClr val="C00000"/>
                </a:solidFill>
              </a:rPr>
              <a:t>Translate the following into Coptic: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room and the door</a:t>
            </a:r>
          </a:p>
          <a:p>
            <a:pPr marL="457200" indent="-45720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		]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ri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nem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piro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S Avva Shenouda" pitchFamily="34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dirty="0"/>
              <a:t>The table and the chair</a:t>
            </a:r>
          </a:p>
          <a:p>
            <a:pPr marL="457200" indent="-457200">
              <a:buNone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		}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vorsi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nem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pitotc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S Avva Shenouda" pitchFamily="34" charset="0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dirty="0"/>
              <a:t>The brothers and the sisters</a:t>
            </a:r>
          </a:p>
          <a:p>
            <a:pPr marL="457200" indent="-457200">
              <a:buNone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		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Ni`cnyou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nem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nicwni</a:t>
            </a:r>
            <a:endParaRPr lang="en-US" sz="2200" dirty="0">
              <a:solidFill>
                <a:schemeClr val="accent1">
                  <a:lumMod val="75000"/>
                </a:schemeClr>
              </a:solidFill>
              <a:latin typeface="CS Avva Shenouda" pitchFamily="34" charset="0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US" dirty="0"/>
              <a:t>The fathers and the mothers</a:t>
            </a:r>
          </a:p>
          <a:p>
            <a:pPr marL="457200" indent="-457200">
              <a:buNone/>
            </a:pPr>
            <a:r>
              <a:rPr lang="en-US" sz="1900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		</a:t>
            </a:r>
            <a:r>
              <a:rPr lang="en-US" sz="1900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Niio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] </a:t>
            </a:r>
            <a:r>
              <a:rPr lang="en-US" sz="1900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nem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 </a:t>
            </a:r>
            <a:r>
              <a:rPr lang="en-US" sz="1900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nimau</a:t>
            </a:r>
            <a:endParaRPr lang="en-US" sz="2100" dirty="0">
              <a:solidFill>
                <a:schemeClr val="accent1">
                  <a:lumMod val="75000"/>
                </a:schemeClr>
              </a:solidFill>
              <a:latin typeface="CS Avva Shenouda" pitchFamily="34" charset="0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en-US" dirty="0"/>
              <a:t>The women and the men</a:t>
            </a:r>
          </a:p>
          <a:p>
            <a:pPr marL="457200" indent="-457200">
              <a:buNone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		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Nihiomi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nem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nirwmi</a:t>
            </a:r>
            <a:endParaRPr lang="en-US" sz="1900" dirty="0">
              <a:solidFill>
                <a:schemeClr val="accent1">
                  <a:lumMod val="75000"/>
                </a:schemeClr>
              </a:solidFill>
              <a:latin typeface="CS Avva Shenouda" pitchFamily="34" charset="0"/>
            </a:endParaRPr>
          </a:p>
          <a:p>
            <a:pPr marL="457200" indent="-457200">
              <a:buFont typeface="+mj-lt"/>
              <a:buAutoNum type="arabicPeriod" startAt="6"/>
            </a:pPr>
            <a:r>
              <a:rPr lang="en-US" dirty="0"/>
              <a:t>The boys and the girls</a:t>
            </a:r>
          </a:p>
          <a:p>
            <a:pPr marL="457200" indent="-457200">
              <a:buNone/>
            </a:pP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		</a:t>
            </a:r>
            <a:r>
              <a:rPr lang="en-US" sz="1700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Ni`alwou`i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  </a:t>
            </a:r>
            <a:r>
              <a:rPr lang="en-US" sz="1700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nem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 </a:t>
            </a:r>
            <a:r>
              <a:rPr lang="en-US" sz="1700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niseri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CS Avva Shenouda" pitchFamily="34" charset="0"/>
            </a:endParaRPr>
          </a:p>
          <a:p>
            <a:pPr marL="457200" indent="-457200">
              <a:buFont typeface="+mj-lt"/>
              <a:buAutoNum type="arabicPeriod" startAt="7"/>
            </a:pPr>
            <a:r>
              <a:rPr lang="en-US" dirty="0"/>
              <a:t>The kings and the queens</a:t>
            </a:r>
          </a:p>
          <a:p>
            <a:pPr marL="457200" indent="-457200">
              <a:buNone/>
            </a:pP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		</a:t>
            </a:r>
            <a:r>
              <a:rPr lang="en-US" sz="1700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Niourwou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 </a:t>
            </a:r>
            <a:r>
              <a:rPr lang="en-US" sz="1700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nem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 </a:t>
            </a:r>
            <a:r>
              <a:rPr lang="en-US" sz="1700" dirty="0" err="1">
                <a:solidFill>
                  <a:schemeClr val="accent1">
                    <a:lumMod val="75000"/>
                  </a:schemeClr>
                </a:solidFill>
                <a:latin typeface="CS Avva Shenouda" pitchFamily="34" charset="0"/>
              </a:rPr>
              <a:t>niourw</a:t>
            </a:r>
            <a:endParaRPr lang="en-US" sz="1700" dirty="0">
              <a:solidFill>
                <a:schemeClr val="accent1">
                  <a:lumMod val="75000"/>
                </a:schemeClr>
              </a:solidFill>
              <a:latin typeface="CS Avva Shenoud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Announcement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US" sz="4000" dirty="0"/>
              <a:t> All slides are available at </a:t>
            </a:r>
            <a:br>
              <a:rPr lang="en-US" sz="4000" dirty="0"/>
            </a:br>
            <a:r>
              <a:rPr lang="en-US" dirty="0">
                <a:solidFill>
                  <a:srgbClr val="990033"/>
                </a:solidFill>
              </a:rPr>
              <a:t>http://www.ekladious.com/coptic.html</a:t>
            </a:r>
            <a:endParaRPr lang="en-US" sz="4000" dirty="0">
              <a:solidFill>
                <a:srgbClr val="990033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4000" dirty="0"/>
              <a:t> 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3352801"/>
            <a:ext cx="77724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err="1">
                <a:latin typeface="CS Avva Shenouda" pitchFamily="34" charset="0"/>
              </a:rPr>
              <a:t>Oujai</a:t>
            </a:r>
            <a:r>
              <a:rPr lang="en-US" dirty="0">
                <a:latin typeface="CS Avva Shenouda" pitchFamily="34" charset="0"/>
              </a:rPr>
              <a:t> </a:t>
            </a:r>
            <a:r>
              <a:rPr lang="en-US" dirty="0" err="1">
                <a:latin typeface="CS Avva Shenouda" pitchFamily="34" charset="0"/>
              </a:rPr>
              <a:t>qen</a:t>
            </a:r>
            <a:r>
              <a:rPr lang="en-US" dirty="0">
                <a:latin typeface="CS Avva Shenouda" pitchFamily="34" charset="0"/>
              </a:rPr>
              <a:t> `P[</a:t>
            </a:r>
            <a:r>
              <a:rPr lang="en-US" dirty="0" err="1">
                <a:latin typeface="CS Avva Shenouda" pitchFamily="34" charset="0"/>
              </a:rPr>
              <a:t>oic</a:t>
            </a:r>
            <a:endParaRPr lang="en-US" dirty="0">
              <a:latin typeface="CS Avva Shenouda" pitchFamily="34" charset="0"/>
            </a:endParaRPr>
          </a:p>
        </p:txBody>
      </p:sp>
      <p:pic>
        <p:nvPicPr>
          <p:cNvPr id="21507" name="Picture 6" descr="Coptic Cros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600200"/>
            <a:ext cx="15430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828800" y="304800"/>
            <a:ext cx="5195888" cy="5000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dirty="0"/>
              <a:t>Coptic Alphabets</a:t>
            </a:r>
          </a:p>
        </p:txBody>
      </p:sp>
      <p:pic>
        <p:nvPicPr>
          <p:cNvPr id="5123" name="Picture 5" descr="copt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14400"/>
            <a:ext cx="8839200" cy="476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5" descr="copt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1339" y="0"/>
            <a:ext cx="2402661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5715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Review Questions</a:t>
            </a: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2667000" y="5791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200" dirty="0">
              <a:cs typeface="Times New Roman" pitchFamily="18" charset="0"/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410200" y="5791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320</a:t>
            </a: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2667000" y="51054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400" dirty="0">
              <a:cs typeface="Times New Roman" pitchFamily="18" charset="0"/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5410200" y="51054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2"/>
              </a:buClr>
              <a:buSzPct val="70000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God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(Gk)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457200" y="51054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2667000" y="44196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Ghamma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5410200" y="44196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g, n</a:t>
            </a: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457200" y="44196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/>
              <a:t>g</a:t>
            </a: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2667000" y="3733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cs typeface="Times New Roman" pitchFamily="18" charset="0"/>
              </a:rPr>
              <a:t>Myt-ouai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5410200" y="3733800"/>
            <a:ext cx="32766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457200" y="3733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en-US" sz="4000" dirty="0"/>
              <a:t>=</a:t>
            </a:r>
            <a:r>
              <a:rPr lang="en-US" sz="4000" dirty="0" err="1"/>
              <a:t>ia</a:t>
            </a:r>
            <a:endParaRPr lang="en-US" sz="4000" dirty="0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2667000" y="2971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800" dirty="0">
              <a:cs typeface="Times New Roman" pitchFamily="18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410200" y="29718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48</a:t>
            </a: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457200" y="2971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2667000" y="22860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Khai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5410200" y="22860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57200" y="22860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/>
              <a:t>q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667000" y="1600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Epsee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5410200" y="1600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57200" y="1600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914400" algn="l"/>
              </a:tabLst>
              <a:defRPr/>
            </a:pPr>
            <a:endParaRPr lang="en-US" sz="4000" dirty="0"/>
          </a:p>
        </p:txBody>
      </p:sp>
      <p:sp>
        <p:nvSpPr>
          <p:cNvPr id="6168" name="Line 29"/>
          <p:cNvSpPr>
            <a:spLocks noChangeShapeType="1"/>
          </p:cNvSpPr>
          <p:nvPr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69" name="Line 30"/>
          <p:cNvSpPr>
            <a:spLocks noChangeShapeType="1"/>
          </p:cNvSpPr>
          <p:nvPr/>
        </p:nvSpPr>
        <p:spPr bwMode="auto">
          <a:xfrm>
            <a:off x="457200" y="22860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0" name="Line 31"/>
          <p:cNvSpPr>
            <a:spLocks noChangeShapeType="1"/>
          </p:cNvSpPr>
          <p:nvPr/>
        </p:nvSpPr>
        <p:spPr bwMode="auto">
          <a:xfrm>
            <a:off x="457200" y="3000375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1" name="Line 32"/>
          <p:cNvSpPr>
            <a:spLocks noChangeShapeType="1"/>
          </p:cNvSpPr>
          <p:nvPr/>
        </p:nvSpPr>
        <p:spPr bwMode="auto">
          <a:xfrm>
            <a:off x="457200" y="3700463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2" name="Line 33"/>
          <p:cNvSpPr>
            <a:spLocks noChangeShapeType="1"/>
          </p:cNvSpPr>
          <p:nvPr/>
        </p:nvSpPr>
        <p:spPr bwMode="auto">
          <a:xfrm>
            <a:off x="457200" y="44196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3" name="Line 34"/>
          <p:cNvSpPr>
            <a:spLocks noChangeShapeType="1"/>
          </p:cNvSpPr>
          <p:nvPr/>
        </p:nvSpPr>
        <p:spPr bwMode="auto">
          <a:xfrm>
            <a:off x="457200" y="5100638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4" name="Line 35"/>
          <p:cNvSpPr>
            <a:spLocks noChangeShapeType="1"/>
          </p:cNvSpPr>
          <p:nvPr/>
        </p:nvSpPr>
        <p:spPr bwMode="auto">
          <a:xfrm>
            <a:off x="457200" y="57912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5" name="Line 36"/>
          <p:cNvSpPr>
            <a:spLocks noChangeShapeType="1"/>
          </p:cNvSpPr>
          <p:nvPr/>
        </p:nvSpPr>
        <p:spPr bwMode="auto">
          <a:xfrm>
            <a:off x="457200" y="65008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6" name="Line 37"/>
          <p:cNvSpPr>
            <a:spLocks noChangeShapeType="1"/>
          </p:cNvSpPr>
          <p:nvPr/>
        </p:nvSpPr>
        <p:spPr bwMode="auto">
          <a:xfrm>
            <a:off x="4572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7" name="Line 38"/>
          <p:cNvSpPr>
            <a:spLocks noChangeShapeType="1"/>
          </p:cNvSpPr>
          <p:nvPr/>
        </p:nvSpPr>
        <p:spPr bwMode="auto">
          <a:xfrm>
            <a:off x="26670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8" name="Line 39"/>
          <p:cNvSpPr>
            <a:spLocks noChangeShapeType="1"/>
          </p:cNvSpPr>
          <p:nvPr/>
        </p:nvSpPr>
        <p:spPr bwMode="auto">
          <a:xfrm>
            <a:off x="54102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9" name="Line 40"/>
          <p:cNvSpPr>
            <a:spLocks noChangeShapeType="1"/>
          </p:cNvSpPr>
          <p:nvPr/>
        </p:nvSpPr>
        <p:spPr bwMode="auto">
          <a:xfrm>
            <a:off x="86868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80" name="Text Box 52"/>
          <p:cNvSpPr txBox="1">
            <a:spLocks noChangeArrowheads="1"/>
          </p:cNvSpPr>
          <p:nvPr/>
        </p:nvSpPr>
        <p:spPr bwMode="auto">
          <a:xfrm>
            <a:off x="914400" y="1143000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Coptic</a:t>
            </a:r>
          </a:p>
        </p:txBody>
      </p:sp>
      <p:sp>
        <p:nvSpPr>
          <p:cNvPr id="6181" name="Text Box 53"/>
          <p:cNvSpPr txBox="1">
            <a:spLocks noChangeArrowheads="1"/>
          </p:cNvSpPr>
          <p:nvPr/>
        </p:nvSpPr>
        <p:spPr bwMode="auto">
          <a:xfrm>
            <a:off x="6324600" y="11430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English</a:t>
            </a:r>
          </a:p>
        </p:txBody>
      </p:sp>
      <p:sp>
        <p:nvSpPr>
          <p:cNvPr id="6182" name="Text Box 54"/>
          <p:cNvSpPr txBox="1">
            <a:spLocks noChangeArrowheads="1"/>
          </p:cNvSpPr>
          <p:nvPr/>
        </p:nvSpPr>
        <p:spPr bwMode="auto">
          <a:xfrm>
            <a:off x="3505200" y="11430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457200" y="1600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/>
              <a:t>'</a:t>
            </a:r>
          </a:p>
        </p:txBody>
      </p:sp>
      <p:sp>
        <p:nvSpPr>
          <p:cNvPr id="41" name="Rectangle 11"/>
          <p:cNvSpPr>
            <a:spLocks noChangeArrowheads="1"/>
          </p:cNvSpPr>
          <p:nvPr/>
        </p:nvSpPr>
        <p:spPr bwMode="auto">
          <a:xfrm>
            <a:off x="457200" y="2971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en-US" sz="4000" dirty="0"/>
              <a:t>=m=y</a:t>
            </a: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457200" y="51054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  <a:buClr>
                <a:schemeClr val="tx2"/>
              </a:buClr>
              <a:buSzPct val="70000"/>
            </a:pPr>
            <a:r>
              <a:rPr lang="en-US" sz="4000" dirty="0"/>
              <a:t>===;=c</a:t>
            </a:r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en-US" sz="4000" dirty="0"/>
              <a:t>=t=k</a:t>
            </a:r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2667000" y="2971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cs typeface="Times New Roman" pitchFamily="18" charset="0"/>
              </a:rPr>
              <a:t>`</a:t>
            </a:r>
            <a:r>
              <a:rPr lang="en-US" sz="2800" dirty="0" err="1">
                <a:cs typeface="Times New Roman" pitchFamily="18" charset="0"/>
              </a:rPr>
              <a:t>hme-`smyn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45" name="Rectangle 13"/>
          <p:cNvSpPr>
            <a:spLocks noChangeArrowheads="1"/>
          </p:cNvSpPr>
          <p:nvPr/>
        </p:nvSpPr>
        <p:spPr bwMode="auto">
          <a:xfrm>
            <a:off x="2667000" y="51054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2"/>
              </a:buClr>
              <a:buSzPct val="70000"/>
            </a:pPr>
            <a:r>
              <a:rPr lang="en-US" sz="2800" dirty="0"/>
              <a:t>:</a:t>
            </a:r>
            <a:r>
              <a:rPr lang="en-US" sz="2800" dirty="0" err="1"/>
              <a:t>eoc</a:t>
            </a:r>
            <a:endParaRPr lang="en-US" sz="2800" dirty="0"/>
          </a:p>
        </p:txBody>
      </p:sp>
      <p:sp>
        <p:nvSpPr>
          <p:cNvPr id="46" name="Rectangle 13"/>
          <p:cNvSpPr>
            <a:spLocks noChangeArrowheads="1"/>
          </p:cNvSpPr>
          <p:nvPr/>
        </p:nvSpPr>
        <p:spPr bwMode="auto">
          <a:xfrm>
            <a:off x="2667000" y="5791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400" dirty="0" err="1">
                <a:cs typeface="Times New Roman" pitchFamily="18" charset="0"/>
              </a:rPr>
              <a:t>Somt</a:t>
            </a:r>
            <a:r>
              <a:rPr lang="en-US" sz="2400" dirty="0">
                <a:cs typeface="Times New Roman" pitchFamily="18" charset="0"/>
              </a:rPr>
              <a:t>-se-</a:t>
            </a:r>
            <a:r>
              <a:rPr lang="en-US" sz="2400" dirty="0" err="1">
                <a:cs typeface="Times New Roman" pitchFamily="18" charset="0"/>
              </a:rPr>
              <a:t>jout</a:t>
            </a:r>
            <a:endParaRPr lang="en-US" sz="24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79" grpId="0"/>
      <p:bldP spid="23576" grpId="0"/>
      <p:bldP spid="23574" grpId="0"/>
      <p:bldP spid="23573" grpId="0"/>
      <p:bldP spid="23572" grpId="0"/>
      <p:bldP spid="23571" grpId="0"/>
      <p:bldP spid="23570" grpId="0"/>
      <p:bldP spid="23569" grpId="0"/>
      <p:bldP spid="23567" grpId="0"/>
      <p:bldP spid="23565" grpId="0"/>
      <p:bldP spid="23564" grpId="0"/>
      <p:bldP spid="23563" grpId="0"/>
      <p:bldP spid="23562" grpId="0"/>
      <p:bldP spid="23561" grpId="0"/>
      <p:bldP spid="39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4495800" cy="636588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sz="4000" dirty="0">
                <a:latin typeface="Times New Roman" pitchFamily="18" charset="0"/>
                <a:ea typeface="+mj-ea"/>
                <a:cs typeface="+mj-cs"/>
              </a:rPr>
              <a:t>Rule for the Iota </a:t>
            </a:r>
            <a:r>
              <a:rPr lang="en-US" sz="4000" dirty="0" err="1">
                <a:solidFill>
                  <a:srgbClr val="FF0000"/>
                </a:solidFill>
                <a:latin typeface="CS Avva Shenouda" pitchFamily="34" charset="0"/>
                <a:ea typeface="+mj-ea"/>
                <a:cs typeface="+mj-cs"/>
              </a:rPr>
              <a:t>i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ea typeface="+mj-ea"/>
                <a:cs typeface="+mj-cs"/>
              </a:rPr>
              <a:t>:</a:t>
            </a:r>
            <a:r>
              <a:rPr lang="en-US" sz="4000" dirty="0">
                <a:solidFill>
                  <a:srgbClr val="FF0000"/>
                </a:solidFill>
                <a:latin typeface="CS Avva Shenouda" pitchFamily="34" charset="0"/>
                <a:ea typeface="+mj-ea"/>
                <a:cs typeface="+mj-cs"/>
              </a:rPr>
              <a:t> </a:t>
            </a:r>
            <a:endParaRPr lang="en-US" sz="40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44835" name="Line 99"/>
          <p:cNvSpPr>
            <a:spLocks noChangeShapeType="1"/>
          </p:cNvSpPr>
          <p:nvPr/>
        </p:nvSpPr>
        <p:spPr bwMode="auto">
          <a:xfrm flipV="1">
            <a:off x="2362200" y="3962400"/>
            <a:ext cx="3352800" cy="152400"/>
          </a:xfrm>
          <a:prstGeom prst="line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en-US" sz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37" name="Text Box 101"/>
          <p:cNvSpPr txBox="1">
            <a:spLocks noChangeArrowheads="1"/>
          </p:cNvSpPr>
          <p:nvPr/>
        </p:nvSpPr>
        <p:spPr bwMode="auto">
          <a:xfrm>
            <a:off x="381000" y="2286000"/>
            <a:ext cx="1752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 </a:t>
            </a:r>
            <a:r>
              <a:rPr lang="en-US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=</a:t>
            </a:r>
          </a:p>
        </p:txBody>
      </p:sp>
      <p:sp>
        <p:nvSpPr>
          <p:cNvPr id="244838" name="Text Box 102"/>
          <p:cNvSpPr txBox="1">
            <a:spLocks noChangeArrowheads="1"/>
          </p:cNvSpPr>
          <p:nvPr/>
        </p:nvSpPr>
        <p:spPr bwMode="auto">
          <a:xfrm>
            <a:off x="3352800" y="1219200"/>
            <a:ext cx="457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44839" name="Text Box 103"/>
          <p:cNvSpPr txBox="1">
            <a:spLocks noChangeArrowheads="1"/>
          </p:cNvSpPr>
          <p:nvPr/>
        </p:nvSpPr>
        <p:spPr bwMode="auto">
          <a:xfrm>
            <a:off x="3276600" y="2133600"/>
            <a:ext cx="762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ee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44840" name="Text Box 104"/>
          <p:cNvSpPr txBox="1">
            <a:spLocks noChangeArrowheads="1"/>
          </p:cNvSpPr>
          <p:nvPr/>
        </p:nvSpPr>
        <p:spPr bwMode="auto">
          <a:xfrm>
            <a:off x="3352800" y="3276600"/>
            <a:ext cx="7620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indent="-800100">
              <a:lnSpc>
                <a:spcPct val="7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44843" name="Freeform 107"/>
          <p:cNvSpPr>
            <a:spLocks/>
          </p:cNvSpPr>
          <p:nvPr/>
        </p:nvSpPr>
        <p:spPr bwMode="auto">
          <a:xfrm>
            <a:off x="1981200" y="1676400"/>
            <a:ext cx="1295400" cy="923925"/>
          </a:xfrm>
          <a:custGeom>
            <a:avLst/>
            <a:gdLst/>
            <a:ahLst/>
            <a:cxnLst>
              <a:cxn ang="0">
                <a:pos x="0" y="678"/>
              </a:cxn>
              <a:cxn ang="0">
                <a:pos x="834" y="0"/>
              </a:cxn>
            </a:cxnLst>
            <a:rect l="0" t="0" r="r" b="b"/>
            <a:pathLst>
              <a:path w="834" h="678">
                <a:moveTo>
                  <a:pt x="0" y="678"/>
                </a:moveTo>
                <a:lnTo>
                  <a:pt x="83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en-US" sz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44" name="Line 108"/>
          <p:cNvSpPr>
            <a:spLocks noChangeShapeType="1"/>
          </p:cNvSpPr>
          <p:nvPr/>
        </p:nvSpPr>
        <p:spPr bwMode="auto">
          <a:xfrm>
            <a:off x="1981200" y="2590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en-US" sz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45" name="Line 109"/>
          <p:cNvSpPr>
            <a:spLocks noChangeShapeType="1"/>
          </p:cNvSpPr>
          <p:nvPr/>
        </p:nvSpPr>
        <p:spPr bwMode="auto">
          <a:xfrm>
            <a:off x="1981200" y="2590800"/>
            <a:ext cx="1371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en-US" sz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48" name="Text Box 112"/>
          <p:cNvSpPr txBox="1">
            <a:spLocks noChangeArrowheads="1"/>
          </p:cNvSpPr>
          <p:nvPr/>
        </p:nvSpPr>
        <p:spPr bwMode="auto">
          <a:xfrm>
            <a:off x="3886200" y="1371600"/>
            <a:ext cx="396240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if 1</a:t>
            </a:r>
            <a:r>
              <a:rPr lang="en-US" sz="32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st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letter in a word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44849" name="Text Box 113"/>
          <p:cNvSpPr txBox="1">
            <a:spLocks noChangeArrowheads="1"/>
          </p:cNvSpPr>
          <p:nvPr/>
        </p:nvSpPr>
        <p:spPr bwMode="auto">
          <a:xfrm>
            <a:off x="3886200" y="2286000"/>
            <a:ext cx="388620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between consonants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44850" name="Text Box 114"/>
          <p:cNvSpPr txBox="1">
            <a:spLocks noChangeArrowheads="1"/>
          </p:cNvSpPr>
          <p:nvPr/>
        </p:nvSpPr>
        <p:spPr bwMode="auto">
          <a:xfrm>
            <a:off x="3886200" y="3276600"/>
            <a:ext cx="320040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next to a vowel)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51" name="Text Box 115"/>
          <p:cNvSpPr txBox="1">
            <a:spLocks noChangeArrowheads="1"/>
          </p:cNvSpPr>
          <p:nvPr/>
        </p:nvSpPr>
        <p:spPr bwMode="auto">
          <a:xfrm>
            <a:off x="609600" y="3962400"/>
            <a:ext cx="2362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Examples:</a:t>
            </a:r>
          </a:p>
        </p:txBody>
      </p:sp>
      <p:sp>
        <p:nvSpPr>
          <p:cNvPr id="244852" name="Text Box 116"/>
          <p:cNvSpPr txBox="1">
            <a:spLocks noChangeArrowheads="1"/>
          </p:cNvSpPr>
          <p:nvPr/>
        </p:nvSpPr>
        <p:spPr bwMode="auto">
          <a:xfrm>
            <a:off x="609600" y="46482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isi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53" name="Text Box 117"/>
          <p:cNvSpPr txBox="1">
            <a:spLocks noChangeArrowheads="1"/>
          </p:cNvSpPr>
          <p:nvPr/>
        </p:nvSpPr>
        <p:spPr bwMode="auto">
          <a:xfrm>
            <a:off x="2362200" y="4648200"/>
            <a:ext cx="1600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rwmi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54" name="Text Box 118"/>
          <p:cNvSpPr txBox="1">
            <a:spLocks noChangeArrowheads="1"/>
          </p:cNvSpPr>
          <p:nvPr/>
        </p:nvSpPr>
        <p:spPr bwMode="auto">
          <a:xfrm>
            <a:off x="4495800" y="4648200"/>
            <a:ext cx="1295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iom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55" name="Text Box 119"/>
          <p:cNvSpPr txBox="1">
            <a:spLocks noChangeArrowheads="1"/>
          </p:cNvSpPr>
          <p:nvPr/>
        </p:nvSpPr>
        <p:spPr bwMode="auto">
          <a:xfrm>
            <a:off x="6324600" y="4648200"/>
            <a:ext cx="19050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Icrayl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56" name="Text Box 120"/>
          <p:cNvSpPr txBox="1">
            <a:spLocks noChangeArrowheads="1"/>
          </p:cNvSpPr>
          <p:nvPr/>
        </p:nvSpPr>
        <p:spPr bwMode="auto">
          <a:xfrm>
            <a:off x="1219200" y="5486400"/>
            <a:ext cx="1600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niben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57" name="Text Box 121"/>
          <p:cNvSpPr txBox="1">
            <a:spLocks noChangeArrowheads="1"/>
          </p:cNvSpPr>
          <p:nvPr/>
        </p:nvSpPr>
        <p:spPr bwMode="auto">
          <a:xfrm>
            <a:off x="3276600" y="5486400"/>
            <a:ext cx="2133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Ic,uroc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58" name="Text Box 122"/>
          <p:cNvSpPr txBox="1">
            <a:spLocks noChangeArrowheads="1"/>
          </p:cNvSpPr>
          <p:nvPr/>
        </p:nvSpPr>
        <p:spPr bwMode="auto">
          <a:xfrm>
            <a:off x="5715000" y="5486400"/>
            <a:ext cx="1219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nai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60" name="Text Box 124"/>
          <p:cNvSpPr txBox="1">
            <a:spLocks noChangeArrowheads="1"/>
          </p:cNvSpPr>
          <p:nvPr/>
        </p:nvSpPr>
        <p:spPr bwMode="auto">
          <a:xfrm>
            <a:off x="228600" y="6156325"/>
            <a:ext cx="2057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`</a:t>
            </a: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agioc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61" name="Text Box 125"/>
          <p:cNvSpPr txBox="1">
            <a:spLocks noChangeArrowheads="1"/>
          </p:cNvSpPr>
          <p:nvPr/>
        </p:nvSpPr>
        <p:spPr bwMode="auto">
          <a:xfrm>
            <a:off x="2362200" y="6156325"/>
            <a:ext cx="22098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`&lt;</a:t>
            </a: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rictoc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62" name="Text Box 126"/>
          <p:cNvSpPr txBox="1">
            <a:spLocks noChangeArrowheads="1"/>
          </p:cNvSpPr>
          <p:nvPr/>
        </p:nvSpPr>
        <p:spPr bwMode="auto">
          <a:xfrm>
            <a:off x="4800600" y="6156325"/>
            <a:ext cx="1676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`</a:t>
            </a: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ilewc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63" name="Text Box 127"/>
          <p:cNvSpPr txBox="1">
            <a:spLocks noChangeArrowheads="1"/>
          </p:cNvSpPr>
          <p:nvPr/>
        </p:nvSpPr>
        <p:spPr bwMode="auto">
          <a:xfrm>
            <a:off x="6705600" y="6156325"/>
            <a:ext cx="2133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Mari`a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09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4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4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4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4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4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838" grpId="0"/>
      <p:bldP spid="244839" grpId="0"/>
      <p:bldP spid="244840" grpId="0"/>
      <p:bldP spid="244848" grpId="0"/>
      <p:bldP spid="244850" grpId="0"/>
      <p:bldP spid="244851" grpId="0"/>
      <p:bldP spid="244852" grpId="0"/>
      <p:bldP spid="244854" grpId="0"/>
      <p:bldP spid="244857" grpId="0"/>
      <p:bldP spid="244858" grpId="0"/>
      <p:bldP spid="244860" grpId="0"/>
      <p:bldP spid="244861" grpId="0"/>
      <p:bldP spid="244862" grpId="0"/>
      <p:bldP spid="2448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Coptic Bible Verses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err="1">
                <a:latin typeface="CS Avva Shenouda" pitchFamily="34" charset="0"/>
              </a:rPr>
              <a:t>Anok</a:t>
            </a:r>
            <a:r>
              <a:rPr lang="en-US" dirty="0">
                <a:latin typeface="CS Avva Shenouda" pitchFamily="34" charset="0"/>
              </a:rPr>
              <a:t> </a:t>
            </a:r>
            <a:r>
              <a:rPr lang="en-US" dirty="0" err="1">
                <a:latin typeface="CS Avva Shenouda" pitchFamily="34" charset="0"/>
              </a:rPr>
              <a:t>pe</a:t>
            </a:r>
            <a:r>
              <a:rPr lang="en-US" dirty="0">
                <a:latin typeface="CS Avva Shenouda" pitchFamily="34" charset="0"/>
              </a:rPr>
              <a:t> </a:t>
            </a:r>
            <a:r>
              <a:rPr lang="en-US" dirty="0" err="1">
                <a:latin typeface="CS Avva Shenouda" pitchFamily="34" charset="0"/>
              </a:rPr>
              <a:t>piAlva</a:t>
            </a:r>
            <a:r>
              <a:rPr lang="en-US" dirty="0">
                <a:latin typeface="CS Avva Shenouda" pitchFamily="34" charset="0"/>
              </a:rPr>
              <a:t> </a:t>
            </a:r>
            <a:r>
              <a:rPr lang="en-US" dirty="0" err="1">
                <a:latin typeface="CS Avva Shenouda" pitchFamily="34" charset="0"/>
              </a:rPr>
              <a:t>nem</a:t>
            </a:r>
            <a:r>
              <a:rPr lang="en-US" dirty="0">
                <a:latin typeface="CS Avva Shenouda" pitchFamily="34" charset="0"/>
              </a:rPr>
              <a:t> </a:t>
            </a:r>
            <a:r>
              <a:rPr lang="en-US" dirty="0" err="1">
                <a:latin typeface="CS Avva Shenouda" pitchFamily="34" charset="0"/>
              </a:rPr>
              <a:t>piW</a:t>
            </a:r>
            <a:r>
              <a:rPr lang="en-US" dirty="0">
                <a:latin typeface="CS Avva Shenouda" pitchFamily="34" charset="0"/>
              </a:rPr>
              <a:t> ]</a:t>
            </a:r>
            <a:r>
              <a:rPr lang="en-US" dirty="0" err="1">
                <a:latin typeface="CS Avva Shenouda" pitchFamily="34" charset="0"/>
              </a:rPr>
              <a:t>ar,y</a:t>
            </a:r>
            <a:r>
              <a:rPr lang="en-US" dirty="0">
                <a:latin typeface="CS Avva Shenouda" pitchFamily="34" charset="0"/>
              </a:rPr>
              <a:t> </a:t>
            </a:r>
            <a:r>
              <a:rPr lang="en-US" dirty="0" err="1">
                <a:latin typeface="CS Avva Shenouda" pitchFamily="34" charset="0"/>
              </a:rPr>
              <a:t>nem</a:t>
            </a:r>
            <a:r>
              <a:rPr lang="en-US" dirty="0">
                <a:latin typeface="CS Avva Shenouda" pitchFamily="34" charset="0"/>
              </a:rPr>
              <a:t> </a:t>
            </a:r>
            <a:r>
              <a:rPr lang="en-US" dirty="0" err="1">
                <a:latin typeface="CS Avva Shenouda" pitchFamily="34" charset="0"/>
              </a:rPr>
              <a:t>pijwk</a:t>
            </a:r>
            <a:r>
              <a:rPr lang="en-US" dirty="0">
                <a:latin typeface="CS Avva Shenouda" pitchFamily="34" charset="0"/>
              </a:rPr>
              <a:t> </a:t>
            </a:r>
            <a:r>
              <a:rPr lang="en-US" dirty="0" err="1">
                <a:latin typeface="CS Avva Shenouda" pitchFamily="34" charset="0"/>
              </a:rPr>
              <a:t>ebol</a:t>
            </a:r>
            <a:r>
              <a:rPr lang="en-US" dirty="0">
                <a:latin typeface="CS Avva Shenouda" pitchFamily="34" charset="0"/>
              </a:rPr>
              <a:t>.</a:t>
            </a:r>
            <a:br>
              <a:rPr lang="en-US" dirty="0"/>
            </a:br>
            <a:r>
              <a:rPr lang="en-US" sz="2400" dirty="0">
                <a:solidFill>
                  <a:srgbClr val="FFCC00"/>
                </a:solidFill>
              </a:rPr>
              <a:t>"I am the Alpha and the Omega, the Beginning and the End." (Rev 1:8)</a:t>
            </a:r>
          </a:p>
          <a:p>
            <a:r>
              <a:rPr lang="en-US" dirty="0" err="1">
                <a:latin typeface="CS Avva Shenouda" pitchFamily="34" charset="0"/>
              </a:rPr>
              <a:t>Anok</a:t>
            </a:r>
            <a:r>
              <a:rPr lang="en-US" dirty="0">
                <a:latin typeface="CS Avva Shenouda" pitchFamily="34" charset="0"/>
              </a:rPr>
              <a:t> </a:t>
            </a:r>
            <a:r>
              <a:rPr lang="en-US" dirty="0" err="1">
                <a:latin typeface="CS Avva Shenouda" pitchFamily="34" charset="0"/>
              </a:rPr>
              <a:t>pe</a:t>
            </a:r>
            <a:r>
              <a:rPr lang="en-US" dirty="0">
                <a:latin typeface="CS Avva Shenouda" pitchFamily="34" charset="0"/>
              </a:rPr>
              <a:t> </a:t>
            </a:r>
            <a:r>
              <a:rPr lang="en-US" dirty="0" err="1">
                <a:latin typeface="CS Avva Shenouda" pitchFamily="34" charset="0"/>
              </a:rPr>
              <a:t>piwik</a:t>
            </a:r>
            <a:r>
              <a:rPr lang="en-US" dirty="0">
                <a:latin typeface="CS Avva Shenouda" pitchFamily="34" charset="0"/>
              </a:rPr>
              <a:t> `</a:t>
            </a:r>
            <a:r>
              <a:rPr lang="en-US" dirty="0" err="1">
                <a:latin typeface="CS Avva Shenouda" pitchFamily="34" charset="0"/>
              </a:rPr>
              <a:t>nte</a:t>
            </a:r>
            <a:r>
              <a:rPr lang="en-US" dirty="0">
                <a:latin typeface="CS Avva Shenouda" pitchFamily="34" charset="0"/>
              </a:rPr>
              <a:t> `</a:t>
            </a:r>
            <a:r>
              <a:rPr lang="en-US" dirty="0" err="1">
                <a:latin typeface="CS Avva Shenouda" pitchFamily="34" charset="0"/>
              </a:rPr>
              <a:t>pwnq</a:t>
            </a:r>
            <a:r>
              <a:rPr lang="en-US" dirty="0">
                <a:latin typeface="CS Avva Shenouda" pitchFamily="34" charset="0"/>
              </a:rPr>
              <a:t>.</a:t>
            </a:r>
            <a:br>
              <a:rPr lang="en-US" dirty="0">
                <a:latin typeface="CS Avva Shenouda" pitchFamily="34" charset="0"/>
              </a:rPr>
            </a:br>
            <a:r>
              <a:rPr lang="en-US" sz="2800" dirty="0">
                <a:solidFill>
                  <a:srgbClr val="FFCC00"/>
                </a:solidFill>
              </a:rPr>
              <a:t>"I am the Bread of life." (</a:t>
            </a:r>
            <a:r>
              <a:rPr lang="en-US" sz="2800" dirty="0" err="1">
                <a:solidFill>
                  <a:srgbClr val="FFCC00"/>
                </a:solidFill>
              </a:rPr>
              <a:t>Jn</a:t>
            </a:r>
            <a:r>
              <a:rPr lang="en-US" sz="2800" dirty="0">
                <a:solidFill>
                  <a:srgbClr val="FFCC00"/>
                </a:solidFill>
              </a:rPr>
              <a:t> 6:35)</a:t>
            </a:r>
          </a:p>
          <a:p>
            <a:r>
              <a:rPr lang="en-US" dirty="0" err="1">
                <a:latin typeface="CS Avva Shenouda" pitchFamily="34" charset="0"/>
              </a:rPr>
              <a:t>Anok</a:t>
            </a:r>
            <a:r>
              <a:rPr lang="en-US" dirty="0">
                <a:latin typeface="CS Avva Shenouda" pitchFamily="34" charset="0"/>
              </a:rPr>
              <a:t> </a:t>
            </a:r>
            <a:r>
              <a:rPr lang="en-US" dirty="0" err="1">
                <a:latin typeface="CS Avva Shenouda" pitchFamily="34" charset="0"/>
              </a:rPr>
              <a:t>pe</a:t>
            </a:r>
            <a:r>
              <a:rPr lang="en-US" dirty="0">
                <a:latin typeface="CS Avva Shenouda" pitchFamily="34" charset="0"/>
              </a:rPr>
              <a:t> `</a:t>
            </a:r>
            <a:r>
              <a:rPr lang="en-US" dirty="0" err="1">
                <a:latin typeface="CS Avva Shenouda" pitchFamily="34" charset="0"/>
              </a:rPr>
              <a:t>vouwini</a:t>
            </a:r>
            <a:r>
              <a:rPr lang="en-US" dirty="0">
                <a:latin typeface="CS Avva Shenouda" pitchFamily="34" charset="0"/>
              </a:rPr>
              <a:t> `</a:t>
            </a:r>
            <a:r>
              <a:rPr lang="en-US" dirty="0" err="1">
                <a:latin typeface="CS Avva Shenouda" pitchFamily="34" charset="0"/>
              </a:rPr>
              <a:t>mpikocmoc</a:t>
            </a:r>
            <a:r>
              <a:rPr lang="en-US" dirty="0">
                <a:latin typeface="CS Avva Shenouda" pitchFamily="34" charset="0"/>
              </a:rPr>
              <a:t>.</a:t>
            </a:r>
            <a:br>
              <a:rPr lang="en-US" dirty="0">
                <a:latin typeface="CS Avva Shenouda" pitchFamily="34" charset="0"/>
              </a:rPr>
            </a:br>
            <a:r>
              <a:rPr lang="en-US" sz="2800" dirty="0">
                <a:solidFill>
                  <a:srgbClr val="FFCC00"/>
                </a:solidFill>
              </a:rPr>
              <a:t>"I am the light of the world." (</a:t>
            </a:r>
            <a:r>
              <a:rPr lang="en-US" sz="2800" dirty="0" err="1">
                <a:solidFill>
                  <a:srgbClr val="FFCC00"/>
                </a:solidFill>
              </a:rPr>
              <a:t>Jn</a:t>
            </a:r>
            <a:r>
              <a:rPr lang="en-US" sz="2800" dirty="0">
                <a:solidFill>
                  <a:srgbClr val="FFCC00"/>
                </a:solidFill>
              </a:rPr>
              <a:t> 8:12)</a:t>
            </a:r>
          </a:p>
          <a:p>
            <a:r>
              <a:rPr lang="en-US" dirty="0">
                <a:latin typeface="CS Avva Shenouda" pitchFamily="34" charset="0"/>
              </a:rPr>
              <a:t>Matai `</a:t>
            </a:r>
            <a:r>
              <a:rPr lang="en-US" dirty="0" err="1">
                <a:latin typeface="CS Avva Shenouda" pitchFamily="34" charset="0"/>
              </a:rPr>
              <a:t>epekiwt</a:t>
            </a:r>
            <a:r>
              <a:rPr lang="en-US" dirty="0">
                <a:latin typeface="CS Avva Shenouda" pitchFamily="34" charset="0"/>
              </a:rPr>
              <a:t> </a:t>
            </a:r>
            <a:r>
              <a:rPr lang="en-US" dirty="0" err="1">
                <a:latin typeface="CS Avva Shenouda" pitchFamily="34" charset="0"/>
              </a:rPr>
              <a:t>nem</a:t>
            </a:r>
            <a:r>
              <a:rPr lang="en-US" dirty="0">
                <a:latin typeface="CS Avva Shenouda" pitchFamily="34" charset="0"/>
              </a:rPr>
              <a:t> </a:t>
            </a:r>
            <a:r>
              <a:rPr lang="en-US" dirty="0" err="1">
                <a:latin typeface="CS Avva Shenouda" pitchFamily="34" charset="0"/>
              </a:rPr>
              <a:t>tekmau</a:t>
            </a:r>
            <a:r>
              <a:rPr lang="en-US" dirty="0">
                <a:latin typeface="CS Avva Shenouda" pitchFamily="34" charset="0"/>
              </a:rPr>
              <a:t>.</a:t>
            </a:r>
            <a:br>
              <a:rPr lang="en-US" dirty="0"/>
            </a:br>
            <a:r>
              <a:rPr lang="en-US" sz="2800" dirty="0">
                <a:solidFill>
                  <a:srgbClr val="FFCC00"/>
                </a:solidFill>
              </a:rPr>
              <a:t>"Honor your father and your mother." (Eph 6:2)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u="sng" dirty="0">
                <a:solidFill>
                  <a:srgbClr val="FF0000"/>
                </a:solidFill>
              </a:rPr>
              <a:t>Vocabulary List</a:t>
            </a:r>
          </a:p>
        </p:txBody>
      </p:sp>
      <p:sp>
        <p:nvSpPr>
          <p:cNvPr id="249860" name="Rectangle 4"/>
          <p:cNvSpPr>
            <a:spLocks noChangeArrowheads="1"/>
          </p:cNvSpPr>
          <p:nvPr/>
        </p:nvSpPr>
        <p:spPr bwMode="auto">
          <a:xfrm>
            <a:off x="4572000" y="4495800"/>
            <a:ext cx="3352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God</a:t>
            </a:r>
          </a:p>
        </p:txBody>
      </p:sp>
      <p:sp>
        <p:nvSpPr>
          <p:cNvPr id="249861" name="Rectangle 5"/>
          <p:cNvSpPr>
            <a:spLocks noChangeArrowheads="1"/>
          </p:cNvSpPr>
          <p:nvPr/>
        </p:nvSpPr>
        <p:spPr bwMode="auto">
          <a:xfrm>
            <a:off x="1066800" y="4495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Nou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]</a:t>
            </a:r>
          </a:p>
        </p:txBody>
      </p:sp>
      <p:sp>
        <p:nvSpPr>
          <p:cNvPr id="249862" name="Rectangle 6"/>
          <p:cNvSpPr>
            <a:spLocks noChangeArrowheads="1"/>
          </p:cNvSpPr>
          <p:nvPr/>
        </p:nvSpPr>
        <p:spPr bwMode="auto">
          <a:xfrm>
            <a:off x="4572000" y="3657600"/>
            <a:ext cx="28194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mother</a:t>
            </a:r>
          </a:p>
        </p:txBody>
      </p:sp>
      <p:sp>
        <p:nvSpPr>
          <p:cNvPr id="249863" name="Rectangle 7"/>
          <p:cNvSpPr>
            <a:spLocks noChangeArrowheads="1"/>
          </p:cNvSpPr>
          <p:nvPr/>
        </p:nvSpPr>
        <p:spPr bwMode="auto">
          <a:xfrm>
            <a:off x="1143000" y="3657600"/>
            <a:ext cx="26670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mau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9864" name="Rectangle 8"/>
          <p:cNvSpPr>
            <a:spLocks noChangeArrowheads="1"/>
          </p:cNvSpPr>
          <p:nvPr/>
        </p:nvSpPr>
        <p:spPr bwMode="auto">
          <a:xfrm>
            <a:off x="4572000" y="2819400"/>
            <a:ext cx="3124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light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9865" name="Rectangle 9"/>
          <p:cNvSpPr>
            <a:spLocks noChangeArrowheads="1"/>
          </p:cNvSpPr>
          <p:nvPr/>
        </p:nvSpPr>
        <p:spPr bwMode="auto">
          <a:xfrm>
            <a:off x="1371600" y="2819400"/>
            <a:ext cx="2133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ouwini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9866" name="Rectangle 10"/>
          <p:cNvSpPr>
            <a:spLocks noChangeArrowheads="1"/>
          </p:cNvSpPr>
          <p:nvPr/>
        </p:nvSpPr>
        <p:spPr bwMode="auto">
          <a:xfrm>
            <a:off x="4572000" y="1981200"/>
            <a:ext cx="2819400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man</a:t>
            </a:r>
          </a:p>
        </p:txBody>
      </p:sp>
      <p:sp>
        <p:nvSpPr>
          <p:cNvPr id="249867" name="Rectangle 11"/>
          <p:cNvSpPr>
            <a:spLocks noChangeArrowheads="1"/>
          </p:cNvSpPr>
          <p:nvPr/>
        </p:nvSpPr>
        <p:spPr bwMode="auto">
          <a:xfrm>
            <a:off x="1371600" y="1981200"/>
            <a:ext cx="2133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rwmi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9868" name="Rectangle 12"/>
          <p:cNvSpPr>
            <a:spLocks noChangeArrowheads="1"/>
          </p:cNvSpPr>
          <p:nvPr/>
        </p:nvSpPr>
        <p:spPr bwMode="auto">
          <a:xfrm>
            <a:off x="4572000" y="1143000"/>
            <a:ext cx="30480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Father</a:t>
            </a:r>
          </a:p>
        </p:txBody>
      </p:sp>
      <p:sp>
        <p:nvSpPr>
          <p:cNvPr id="249869" name="Rectangle 13"/>
          <p:cNvSpPr>
            <a:spLocks noChangeArrowheads="1"/>
          </p:cNvSpPr>
          <p:nvPr/>
        </p:nvSpPr>
        <p:spPr bwMode="auto">
          <a:xfrm>
            <a:off x="1447800" y="1143000"/>
            <a:ext cx="20574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iwt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9879" name="Rectangle 23"/>
          <p:cNvSpPr>
            <a:spLocks noChangeArrowheads="1"/>
          </p:cNvSpPr>
          <p:nvPr/>
        </p:nvSpPr>
        <p:spPr bwMode="auto">
          <a:xfrm>
            <a:off x="4572000" y="5257800"/>
            <a:ext cx="1524000" cy="609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book</a:t>
            </a:r>
          </a:p>
        </p:txBody>
      </p:sp>
      <p:sp>
        <p:nvSpPr>
          <p:cNvPr id="249880" name="Rectangle 24"/>
          <p:cNvSpPr>
            <a:spLocks noChangeArrowheads="1"/>
          </p:cNvSpPr>
          <p:nvPr/>
        </p:nvSpPr>
        <p:spPr bwMode="auto">
          <a:xfrm>
            <a:off x="1143000" y="5257800"/>
            <a:ext cx="2590800" cy="6096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jwm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1219200" y="6019800"/>
            <a:ext cx="2590800" cy="6096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syri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4572000" y="6019800"/>
            <a:ext cx="1981200" cy="609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9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49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9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4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49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49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49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49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49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49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0" grpId="0"/>
      <p:bldP spid="249861" grpId="0"/>
      <p:bldP spid="249862" grpId="0"/>
      <p:bldP spid="249863" grpId="0"/>
      <p:bldP spid="249864" grpId="0"/>
      <p:bldP spid="249865" grpId="0"/>
      <p:bldP spid="249866" grpId="0"/>
      <p:bldP spid="249867" grpId="0"/>
      <p:bldP spid="249868" grpId="0"/>
      <p:bldP spid="249869" grpId="0"/>
      <p:bldP spid="249879" grpId="0"/>
      <p:bldP spid="249880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en-US" dirty="0"/>
              <a:t>Indefinite 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3962400" cy="2819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3200" b="1" dirty="0" err="1">
                <a:solidFill>
                  <a:srgbClr val="FF0000"/>
                </a:solidFill>
                <a:latin typeface="CS Avva Shenouda" pitchFamily="34" charset="0"/>
              </a:rPr>
              <a:t>ou</a:t>
            </a:r>
            <a:r>
              <a:rPr lang="en-US" sz="3200" b="1" dirty="0">
                <a:solidFill>
                  <a:srgbClr val="FF0000"/>
                </a:solidFill>
                <a:latin typeface="CS Avva Shenouda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= a, an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US" sz="2400" dirty="0" err="1">
                <a:solidFill>
                  <a:schemeClr val="accent1"/>
                </a:solidFill>
                <a:latin typeface="CS Avva Shenouda" pitchFamily="34" charset="0"/>
              </a:rPr>
              <a:t>ou</a:t>
            </a:r>
            <a:r>
              <a:rPr lang="en-US" sz="2400" dirty="0" err="1">
                <a:latin typeface="CS Avva Shenouda" pitchFamily="34" charset="0"/>
              </a:rPr>
              <a:t>jwm</a:t>
            </a:r>
            <a:r>
              <a:rPr lang="en-US" sz="2400" dirty="0">
                <a:latin typeface="CS Avva Shenouda" pitchFamily="34" charset="0"/>
              </a:rPr>
              <a:t>     </a:t>
            </a:r>
            <a:r>
              <a:rPr lang="en-US" sz="2400" dirty="0">
                <a:latin typeface="+mj-lt"/>
              </a:rPr>
              <a:t>= a book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US" sz="2400" dirty="0" err="1">
                <a:solidFill>
                  <a:schemeClr val="accent1"/>
                </a:solidFill>
                <a:latin typeface="CS Avva Shenouda" pitchFamily="34" charset="0"/>
              </a:rPr>
              <a:t>ou</a:t>
            </a:r>
            <a:r>
              <a:rPr lang="en-US" sz="2400" dirty="0" err="1">
                <a:latin typeface="CS Avva Shenouda" pitchFamily="34" charset="0"/>
              </a:rPr>
              <a:t>molh</a:t>
            </a:r>
            <a:r>
              <a:rPr lang="en-US" sz="2400" dirty="0">
                <a:latin typeface="+mj-lt"/>
              </a:rPr>
              <a:t>   = a candle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US" sz="2400" dirty="0" err="1">
                <a:solidFill>
                  <a:schemeClr val="accent1"/>
                </a:solidFill>
                <a:latin typeface="CS Avva Shenouda" pitchFamily="34" charset="0"/>
              </a:rPr>
              <a:t>ou</a:t>
            </a:r>
            <a:r>
              <a:rPr lang="en-US" sz="2400" dirty="0" err="1">
                <a:latin typeface="CS Avva Shenouda" pitchFamily="34" charset="0"/>
              </a:rPr>
              <a:t>totc</a:t>
            </a:r>
            <a:r>
              <a:rPr lang="en-US" sz="2400" dirty="0">
                <a:latin typeface="+mj-lt"/>
              </a:rPr>
              <a:t>    = a chair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US" sz="2400" dirty="0" err="1">
                <a:solidFill>
                  <a:schemeClr val="accent1"/>
                </a:solidFill>
                <a:latin typeface="CS Avva Shenouda" pitchFamily="34" charset="0"/>
              </a:rPr>
              <a:t>ou</a:t>
            </a:r>
            <a:r>
              <a:rPr lang="en-US" sz="2400" dirty="0" err="1">
                <a:latin typeface="CS Avva Shenouda" pitchFamily="34" charset="0"/>
              </a:rPr>
              <a:t>kas</a:t>
            </a:r>
            <a:r>
              <a:rPr lang="en-US" sz="2400" dirty="0">
                <a:latin typeface="+mj-lt"/>
              </a:rPr>
              <a:t>     = a pencil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US" sz="2400" dirty="0" err="1">
                <a:solidFill>
                  <a:schemeClr val="accent1"/>
                </a:solidFill>
                <a:latin typeface="CS Avva Shenouda" pitchFamily="34" charset="0"/>
              </a:rPr>
              <a:t>ou</a:t>
            </a:r>
            <a:r>
              <a:rPr lang="en-US" sz="2400" dirty="0" err="1">
                <a:latin typeface="CS Avva Shenouda" pitchFamily="34" charset="0"/>
              </a:rPr>
              <a:t>ws</a:t>
            </a:r>
            <a:r>
              <a:rPr lang="en-US" sz="2400" dirty="0">
                <a:latin typeface="+mj-lt"/>
              </a:rPr>
              <a:t>      = a lesson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US" sz="2400" dirty="0" err="1">
                <a:solidFill>
                  <a:schemeClr val="accent1"/>
                </a:solidFill>
                <a:latin typeface="CS Avva Shenouda" pitchFamily="34" charset="0"/>
              </a:rPr>
              <a:t>ou</a:t>
            </a:r>
            <a:r>
              <a:rPr lang="en-US" sz="2400" dirty="0" err="1">
                <a:latin typeface="CS Avva Shenouda" pitchFamily="34" charset="0"/>
              </a:rPr>
              <a:t>`ajp</a:t>
            </a:r>
            <a:r>
              <a:rPr lang="en-US" sz="2400" dirty="0">
                <a:latin typeface="+mj-lt"/>
              </a:rPr>
              <a:t>     = a watch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1066800"/>
            <a:ext cx="3733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</a:pPr>
            <a:r>
              <a:rPr lang="en-US" sz="3200" b="1" dirty="0" err="1">
                <a:solidFill>
                  <a:srgbClr val="FF0000"/>
                </a:solidFill>
                <a:effectLst/>
                <a:cs typeface="+mn-cs"/>
              </a:rPr>
              <a:t>han</a:t>
            </a:r>
            <a:r>
              <a:rPr lang="en-US" sz="3200" b="1" dirty="0">
                <a:solidFill>
                  <a:srgbClr val="FF0000"/>
                </a:solidFill>
                <a:effectLst/>
                <a:cs typeface="+mn-cs"/>
              </a:rPr>
              <a:t> </a:t>
            </a:r>
            <a:r>
              <a:rPr lang="en-US" sz="3200" b="1" dirty="0">
                <a:solidFill>
                  <a:srgbClr val="FF0000"/>
                </a:solidFill>
                <a:effectLst/>
                <a:latin typeface="+mn-lt"/>
                <a:cs typeface="+mn-cs"/>
              </a:rPr>
              <a:t>= s, some</a:t>
            </a:r>
          </a:p>
          <a:p>
            <a:pPr marL="640080" lvl="1" indent="-27432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r>
              <a:rPr lang="en-US" sz="2400" dirty="0" err="1">
                <a:solidFill>
                  <a:schemeClr val="accent1"/>
                </a:solidFill>
                <a:effectLst/>
                <a:cs typeface="+mn-cs"/>
              </a:rPr>
              <a:t>han</a:t>
            </a:r>
            <a:r>
              <a:rPr lang="en-US" sz="2400" dirty="0" err="1">
                <a:effectLst/>
                <a:cs typeface="+mn-cs"/>
              </a:rPr>
              <a:t>jwm</a:t>
            </a:r>
            <a:r>
              <a:rPr lang="en-US" sz="2400" dirty="0">
                <a:solidFill>
                  <a:schemeClr val="accent1"/>
                </a:solidFill>
                <a:effectLst/>
                <a:cs typeface="+mn-cs"/>
              </a:rPr>
              <a:t>    </a:t>
            </a:r>
            <a:r>
              <a:rPr lang="en-US" sz="2400" dirty="0">
                <a:effectLst/>
                <a:latin typeface="+mj-lt"/>
                <a:cs typeface="+mn-cs"/>
              </a:rPr>
              <a:t>= books</a:t>
            </a:r>
          </a:p>
          <a:p>
            <a:pPr marL="640080" lvl="1" indent="-27432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r>
              <a:rPr lang="en-US" sz="2400" dirty="0" err="1">
                <a:solidFill>
                  <a:schemeClr val="accent1"/>
                </a:solidFill>
                <a:effectLst/>
                <a:cs typeface="+mn-cs"/>
              </a:rPr>
              <a:t>han</a:t>
            </a:r>
            <a:r>
              <a:rPr lang="en-US" sz="2400" dirty="0" err="1">
                <a:effectLst/>
                <a:cs typeface="+mn-cs"/>
              </a:rPr>
              <a:t>molh</a:t>
            </a:r>
            <a:r>
              <a:rPr lang="en-US" sz="2400" dirty="0">
                <a:solidFill>
                  <a:schemeClr val="accent1"/>
                </a:solidFill>
                <a:effectLst/>
                <a:cs typeface="+mn-cs"/>
              </a:rPr>
              <a:t>  </a:t>
            </a:r>
            <a:r>
              <a:rPr lang="en-US" sz="2400" dirty="0">
                <a:effectLst/>
                <a:latin typeface="+mj-lt"/>
                <a:cs typeface="+mn-cs"/>
              </a:rPr>
              <a:t>= candles</a:t>
            </a:r>
          </a:p>
          <a:p>
            <a:pPr marL="640080" lvl="1" indent="-27432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r>
              <a:rPr lang="en-US" sz="2400" dirty="0" err="1">
                <a:solidFill>
                  <a:schemeClr val="accent1"/>
                </a:solidFill>
                <a:effectLst/>
                <a:cs typeface="+mn-cs"/>
              </a:rPr>
              <a:t>han</a:t>
            </a:r>
            <a:r>
              <a:rPr lang="en-US" sz="2400" dirty="0" err="1">
                <a:effectLst/>
                <a:cs typeface="+mn-cs"/>
              </a:rPr>
              <a:t>totc</a:t>
            </a:r>
            <a:r>
              <a:rPr lang="en-US" sz="2400" dirty="0">
                <a:solidFill>
                  <a:schemeClr val="accent1"/>
                </a:solidFill>
                <a:effectLst/>
                <a:cs typeface="+mn-cs"/>
              </a:rPr>
              <a:t>   </a:t>
            </a:r>
            <a:r>
              <a:rPr lang="en-US" sz="2400" dirty="0">
                <a:effectLst/>
                <a:latin typeface="+mj-lt"/>
                <a:cs typeface="+mn-cs"/>
              </a:rPr>
              <a:t>= chairs</a:t>
            </a:r>
          </a:p>
          <a:p>
            <a:pPr marL="640080" lvl="1" indent="-27432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r>
              <a:rPr lang="en-US" sz="2400" dirty="0" err="1">
                <a:solidFill>
                  <a:schemeClr val="accent1"/>
                </a:solidFill>
                <a:effectLst/>
                <a:cs typeface="+mn-cs"/>
              </a:rPr>
              <a:t>han</a:t>
            </a:r>
            <a:r>
              <a:rPr lang="en-US" sz="2400" dirty="0" err="1">
                <a:effectLst/>
                <a:cs typeface="+mn-cs"/>
              </a:rPr>
              <a:t>kas</a:t>
            </a:r>
            <a:r>
              <a:rPr lang="en-US" sz="2400" dirty="0">
                <a:solidFill>
                  <a:schemeClr val="accent1"/>
                </a:solidFill>
                <a:effectLst/>
                <a:cs typeface="+mn-cs"/>
              </a:rPr>
              <a:t>    </a:t>
            </a:r>
            <a:r>
              <a:rPr lang="en-US" sz="2400" dirty="0">
                <a:effectLst/>
                <a:latin typeface="+mj-lt"/>
                <a:cs typeface="+mn-cs"/>
              </a:rPr>
              <a:t>= pencils</a:t>
            </a:r>
          </a:p>
          <a:p>
            <a:pPr marL="640080" lvl="1" indent="-27432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r>
              <a:rPr lang="en-US" sz="2400" dirty="0" err="1">
                <a:solidFill>
                  <a:schemeClr val="accent1"/>
                </a:solidFill>
                <a:effectLst/>
                <a:cs typeface="+mn-cs"/>
              </a:rPr>
              <a:t>han</a:t>
            </a:r>
            <a:r>
              <a:rPr lang="en-US" sz="2400" dirty="0" err="1">
                <a:effectLst/>
                <a:cs typeface="+mn-cs"/>
              </a:rPr>
              <a:t>ws</a:t>
            </a:r>
            <a:r>
              <a:rPr lang="en-US" sz="2400" dirty="0">
                <a:solidFill>
                  <a:schemeClr val="accent1"/>
                </a:solidFill>
                <a:effectLst/>
                <a:cs typeface="+mn-cs"/>
              </a:rPr>
              <a:t>     </a:t>
            </a:r>
            <a:r>
              <a:rPr lang="en-US" sz="2400" dirty="0">
                <a:effectLst/>
                <a:latin typeface="+mj-lt"/>
                <a:cs typeface="+mn-cs"/>
              </a:rPr>
              <a:t>= lessons</a:t>
            </a:r>
          </a:p>
          <a:p>
            <a:pPr marL="640080" lvl="1" indent="-27432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r>
              <a:rPr lang="en-US" sz="2400" dirty="0" err="1">
                <a:solidFill>
                  <a:schemeClr val="accent1"/>
                </a:solidFill>
                <a:effectLst/>
                <a:cs typeface="+mn-cs"/>
              </a:rPr>
              <a:t>han</a:t>
            </a:r>
            <a:r>
              <a:rPr lang="en-US" sz="2400" dirty="0" err="1">
                <a:effectLst/>
                <a:cs typeface="+mn-cs"/>
              </a:rPr>
              <a:t>`ajp</a:t>
            </a:r>
            <a:r>
              <a:rPr lang="en-US" sz="2400" dirty="0">
                <a:effectLst/>
                <a:cs typeface="+mn-cs"/>
              </a:rPr>
              <a:t> </a:t>
            </a:r>
            <a:r>
              <a:rPr lang="en-US" sz="2400" dirty="0">
                <a:solidFill>
                  <a:schemeClr val="accent1"/>
                </a:solidFill>
                <a:effectLst/>
                <a:cs typeface="+mn-cs"/>
              </a:rPr>
              <a:t>   </a:t>
            </a:r>
            <a:r>
              <a:rPr lang="en-US" sz="2400" dirty="0">
                <a:effectLst/>
                <a:latin typeface="+mj-lt"/>
                <a:cs typeface="+mn-cs"/>
              </a:rPr>
              <a:t>= watches</a:t>
            </a:r>
            <a:endParaRPr lang="en-US" dirty="0">
              <a:effectLst/>
            </a:endParaRP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flipV="1">
            <a:off x="2362200" y="4419600"/>
            <a:ext cx="3352800" cy="152400"/>
          </a:xfrm>
          <a:prstGeom prst="line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914400" y="4419600"/>
            <a:ext cx="1295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rwmi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590800" y="44196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cwni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572000" y="4419600"/>
            <a:ext cx="1295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mau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324600" y="44196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nyb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1600200" y="51054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jij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657600" y="5105400"/>
            <a:ext cx="1371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sau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5562600" y="51054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ouro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62000" y="57912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bal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2438400" y="5791200"/>
            <a:ext cx="18288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vorsi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4648200" y="5791200"/>
            <a:ext cx="1524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`</a:t>
            </a: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ajp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6629400" y="57912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totc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38100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Practice using the following nouns: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6870700" cy="838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Indefinite Article Exercise (Part 1)</a:t>
            </a: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2667000" y="5791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latin typeface="CS Avva Shenouda"/>
                <a:cs typeface="CS Avva Shenouda"/>
              </a:rPr>
              <a:t>ouve</a:t>
            </a:r>
            <a:endParaRPr lang="en-US" sz="2800" dirty="0">
              <a:latin typeface="CS Avva Shenouda"/>
              <a:cs typeface="CS Avva Shenouda"/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410200" y="5791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latin typeface="CS Avva Shenouda"/>
                <a:cs typeface="CS Avva Shenouda"/>
              </a:rPr>
              <a:t>hanve</a:t>
            </a:r>
            <a:endParaRPr lang="en-US" sz="2800" dirty="0">
              <a:latin typeface="CS Avva Shenouda"/>
              <a:cs typeface="CS Avva Shenouda"/>
            </a:endParaRP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100000"/>
              </a:spcBef>
              <a:defRPr/>
            </a:pPr>
            <a:r>
              <a:rPr lang="en-US" sz="3200" dirty="0" err="1"/>
              <a:t>ve</a:t>
            </a:r>
            <a:endParaRPr lang="en-US" sz="3200" dirty="0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2667000" y="51054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latin typeface="CS Avva Shenouda"/>
                <a:cs typeface="CS Avva Shenouda"/>
              </a:rPr>
              <a:t>ouri</a:t>
            </a:r>
            <a:endParaRPr lang="en-US" sz="2800" dirty="0">
              <a:latin typeface="CS Avva Shenouda"/>
              <a:cs typeface="CS Avva Shenouda"/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5410200" y="51054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latin typeface="CS Avva Shenouda"/>
                <a:cs typeface="CS Avva Shenouda"/>
              </a:rPr>
              <a:t>hanri</a:t>
            </a:r>
            <a:endParaRPr lang="en-US" sz="2800" dirty="0">
              <a:latin typeface="CS Avva Shenouda"/>
              <a:cs typeface="CS Avva Shenouda"/>
            </a:endParaRP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457200" y="51054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defRPr/>
            </a:pPr>
            <a:r>
              <a:rPr lang="en-US" sz="3200" dirty="0" err="1"/>
              <a:t>ri</a:t>
            </a:r>
            <a:endParaRPr lang="en-US" sz="3200" dirty="0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2667000" y="44196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latin typeface="CS Avva Shenouda"/>
                <a:cs typeface="CS Avva Shenouda"/>
              </a:rPr>
              <a:t>ousoury</a:t>
            </a:r>
            <a:endParaRPr lang="en-US" sz="2800" dirty="0">
              <a:latin typeface="CS Avva Shenouda"/>
              <a:cs typeface="CS Avva Shenouda"/>
            </a:endParaRP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5410200" y="44196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latin typeface="CS Avva Shenouda"/>
                <a:cs typeface="CS Avva Shenouda"/>
              </a:rPr>
              <a:t>hansoury</a:t>
            </a:r>
            <a:endParaRPr lang="en-US" sz="2800" dirty="0">
              <a:latin typeface="CS Avva Shenouda"/>
              <a:cs typeface="CS Avva Shenouda"/>
            </a:endParaRP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457200" y="44196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defRPr/>
            </a:pPr>
            <a:r>
              <a:rPr lang="en-US" sz="4000" dirty="0" err="1"/>
              <a:t>soury</a:t>
            </a:r>
            <a:endParaRPr lang="en-US" sz="4000" dirty="0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2667000" y="3733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latin typeface="CS Avva Shenouda"/>
                <a:cs typeface="CS Avva Shenouda"/>
              </a:rPr>
              <a:t>ouiwt</a:t>
            </a:r>
            <a:endParaRPr lang="en-US" sz="2800" dirty="0">
              <a:latin typeface="CS Avva Shenouda"/>
              <a:cs typeface="CS Avva Shenouda"/>
            </a:endParaRP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5410200" y="3733800"/>
            <a:ext cx="32766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latin typeface="CS Avva Shenouda"/>
                <a:cs typeface="CS Avva Shenouda"/>
              </a:rPr>
              <a:t>haniwt</a:t>
            </a:r>
            <a:endParaRPr lang="en-US" sz="2800" dirty="0">
              <a:latin typeface="CS Avva Shenouda"/>
              <a:cs typeface="CS Avva Shenouda"/>
            </a:endParaRP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457200" y="3733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 err="1"/>
              <a:t>iwt</a:t>
            </a:r>
            <a:endParaRPr lang="en-US" sz="4000" dirty="0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2667000" y="2971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latin typeface="CS Avva Shenouda"/>
                <a:cs typeface="CS Avva Shenouda"/>
              </a:rPr>
              <a:t>ouran</a:t>
            </a:r>
            <a:endParaRPr lang="en-US" sz="2800" dirty="0">
              <a:latin typeface="CS Avva Shenouda"/>
              <a:cs typeface="CS Avva Shenouda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410200" y="29718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latin typeface="CS Avva Shenouda"/>
                <a:cs typeface="CS Avva Shenouda"/>
              </a:rPr>
              <a:t>hanran</a:t>
            </a:r>
            <a:endParaRPr lang="en-US" sz="2800" dirty="0">
              <a:latin typeface="CS Avva Shenouda"/>
              <a:cs typeface="CS Avva Shenouda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457200" y="2971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defRPr/>
            </a:pPr>
            <a:r>
              <a:rPr lang="en-US" sz="4000" dirty="0"/>
              <a:t>ran</a:t>
            </a: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2667000" y="22860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en-US" sz="2800" dirty="0" err="1">
                <a:latin typeface="CS Avva Shenouda"/>
                <a:cs typeface="CS Avva Shenouda"/>
              </a:rPr>
              <a:t>oucon</a:t>
            </a:r>
            <a:endParaRPr lang="en-US" sz="2800" dirty="0">
              <a:latin typeface="CS Avva Shenouda"/>
              <a:cs typeface="CS Avva Shenouda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5410200" y="22860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en-US" sz="2800" dirty="0" err="1">
                <a:latin typeface="CS Avva Shenouda"/>
                <a:cs typeface="CS Avva Shenouda"/>
              </a:rPr>
              <a:t>hancon</a:t>
            </a:r>
            <a:endParaRPr lang="en-US" sz="2800" dirty="0">
              <a:latin typeface="CS Avva Shenouda"/>
              <a:cs typeface="CS Avva Shenouda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57200" y="22860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en-US" sz="4000" dirty="0"/>
              <a:t>con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667000" y="1600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5410200" y="1600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en-US" sz="2800" dirty="0" err="1">
                <a:latin typeface="CS Avva Shenouda"/>
                <a:cs typeface="CS Avva Shenouda"/>
              </a:rPr>
              <a:t>Han`alou</a:t>
            </a:r>
            <a:endParaRPr lang="en-US" sz="2800" dirty="0">
              <a:latin typeface="CS Avva Shenouda"/>
              <a:cs typeface="CS Avva Shenouda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57200" y="1600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914400" algn="l"/>
              </a:tabLst>
              <a:defRPr/>
            </a:pPr>
            <a:endParaRPr lang="en-US" sz="4000" dirty="0"/>
          </a:p>
        </p:txBody>
      </p:sp>
      <p:sp>
        <p:nvSpPr>
          <p:cNvPr id="6168" name="Line 29"/>
          <p:cNvSpPr>
            <a:spLocks noChangeShapeType="1"/>
          </p:cNvSpPr>
          <p:nvPr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69" name="Line 30"/>
          <p:cNvSpPr>
            <a:spLocks noChangeShapeType="1"/>
          </p:cNvSpPr>
          <p:nvPr/>
        </p:nvSpPr>
        <p:spPr bwMode="auto">
          <a:xfrm>
            <a:off x="457200" y="22860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0" name="Line 31"/>
          <p:cNvSpPr>
            <a:spLocks noChangeShapeType="1"/>
          </p:cNvSpPr>
          <p:nvPr/>
        </p:nvSpPr>
        <p:spPr bwMode="auto">
          <a:xfrm>
            <a:off x="457200" y="3000375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1" name="Line 32"/>
          <p:cNvSpPr>
            <a:spLocks noChangeShapeType="1"/>
          </p:cNvSpPr>
          <p:nvPr/>
        </p:nvSpPr>
        <p:spPr bwMode="auto">
          <a:xfrm>
            <a:off x="457200" y="3700463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2" name="Line 33"/>
          <p:cNvSpPr>
            <a:spLocks noChangeShapeType="1"/>
          </p:cNvSpPr>
          <p:nvPr/>
        </p:nvSpPr>
        <p:spPr bwMode="auto">
          <a:xfrm>
            <a:off x="457200" y="44196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3" name="Line 34"/>
          <p:cNvSpPr>
            <a:spLocks noChangeShapeType="1"/>
          </p:cNvSpPr>
          <p:nvPr/>
        </p:nvSpPr>
        <p:spPr bwMode="auto">
          <a:xfrm>
            <a:off x="457200" y="5100638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4" name="Line 35"/>
          <p:cNvSpPr>
            <a:spLocks noChangeShapeType="1"/>
          </p:cNvSpPr>
          <p:nvPr/>
        </p:nvSpPr>
        <p:spPr bwMode="auto">
          <a:xfrm>
            <a:off x="457200" y="57912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5" name="Line 36"/>
          <p:cNvSpPr>
            <a:spLocks noChangeShapeType="1"/>
          </p:cNvSpPr>
          <p:nvPr/>
        </p:nvSpPr>
        <p:spPr bwMode="auto">
          <a:xfrm>
            <a:off x="457200" y="65008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6" name="Line 37"/>
          <p:cNvSpPr>
            <a:spLocks noChangeShapeType="1"/>
          </p:cNvSpPr>
          <p:nvPr/>
        </p:nvSpPr>
        <p:spPr bwMode="auto">
          <a:xfrm>
            <a:off x="4572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7" name="Line 38"/>
          <p:cNvSpPr>
            <a:spLocks noChangeShapeType="1"/>
          </p:cNvSpPr>
          <p:nvPr/>
        </p:nvSpPr>
        <p:spPr bwMode="auto">
          <a:xfrm>
            <a:off x="26670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8" name="Line 39"/>
          <p:cNvSpPr>
            <a:spLocks noChangeShapeType="1"/>
          </p:cNvSpPr>
          <p:nvPr/>
        </p:nvSpPr>
        <p:spPr bwMode="auto">
          <a:xfrm>
            <a:off x="54102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9" name="Line 40"/>
          <p:cNvSpPr>
            <a:spLocks noChangeShapeType="1"/>
          </p:cNvSpPr>
          <p:nvPr/>
        </p:nvSpPr>
        <p:spPr bwMode="auto">
          <a:xfrm>
            <a:off x="86868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80" name="Text Box 52"/>
          <p:cNvSpPr txBox="1">
            <a:spLocks noChangeArrowheads="1"/>
          </p:cNvSpPr>
          <p:nvPr/>
        </p:nvSpPr>
        <p:spPr bwMode="auto">
          <a:xfrm>
            <a:off x="914400" y="1143000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Word</a:t>
            </a:r>
          </a:p>
        </p:txBody>
      </p:sp>
      <p:sp>
        <p:nvSpPr>
          <p:cNvPr id="6181" name="Text Box 53"/>
          <p:cNvSpPr txBox="1">
            <a:spLocks noChangeArrowheads="1"/>
          </p:cNvSpPr>
          <p:nvPr/>
        </p:nvSpPr>
        <p:spPr bwMode="auto">
          <a:xfrm>
            <a:off x="6324600" y="11430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Plural</a:t>
            </a:r>
          </a:p>
        </p:txBody>
      </p:sp>
      <p:sp>
        <p:nvSpPr>
          <p:cNvPr id="6182" name="Text Box 54"/>
          <p:cNvSpPr txBox="1">
            <a:spLocks noChangeArrowheads="1"/>
          </p:cNvSpPr>
          <p:nvPr/>
        </p:nvSpPr>
        <p:spPr bwMode="auto">
          <a:xfrm>
            <a:off x="3429000" y="1143000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Singular</a:t>
            </a: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457200" y="1600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en-US" sz="4000" dirty="0"/>
              <a:t>`</a:t>
            </a:r>
            <a:r>
              <a:rPr lang="en-US" sz="4000" dirty="0" err="1"/>
              <a:t>alou</a:t>
            </a:r>
            <a:endParaRPr lang="en-US" sz="4000" dirty="0"/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2667000" y="1600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2667000" y="1600200"/>
            <a:ext cx="2743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en-US" sz="2800" dirty="0" err="1">
                <a:latin typeface="CS Avva Shenouda"/>
                <a:cs typeface="CS Avva Shenouda"/>
              </a:rPr>
              <a:t>ou`alou</a:t>
            </a:r>
            <a:endParaRPr lang="en-US" sz="2800" dirty="0">
              <a:latin typeface="CS Avva Shenouda"/>
              <a:cs typeface="CS Avva Shenouda"/>
            </a:endParaRPr>
          </a:p>
        </p:txBody>
      </p:sp>
    </p:spTree>
    <p:extLst>
      <p:ext uri="{BB962C8B-B14F-4D97-AF65-F5344CB8AC3E}">
        <p14:creationId xmlns:p14="http://schemas.microsoft.com/office/powerpoint/2010/main" val="394220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80" grpId="0"/>
      <p:bldP spid="23579" grpId="0"/>
      <p:bldP spid="23578" grpId="0"/>
      <p:bldP spid="23577" grpId="0"/>
      <p:bldP spid="23576" grpId="0"/>
      <p:bldP spid="23574" grpId="0"/>
      <p:bldP spid="23573" grpId="0"/>
      <p:bldP spid="23572" grpId="0"/>
      <p:bldP spid="23571" grpId="0"/>
      <p:bldP spid="23570" grpId="0"/>
      <p:bldP spid="23569" grpId="0"/>
      <p:bldP spid="23568" grpId="0"/>
      <p:bldP spid="23567" grpId="0"/>
      <p:bldP spid="23566" grpId="0"/>
      <p:bldP spid="23565" grpId="0"/>
      <p:bldP spid="23564" grpId="0"/>
      <p:bldP spid="23563" grpId="0"/>
      <p:bldP spid="23561" grpId="0"/>
      <p:bldP spid="39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en-US" dirty="0"/>
              <a:t>Definite 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848600" cy="5407152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  <a:latin typeface="CS Avva Shenouda" pitchFamily="34" charset="0"/>
              </a:rPr>
              <a:t>pi&gt; `p&gt; `v </a:t>
            </a:r>
            <a:r>
              <a:rPr lang="en-US" sz="3200" dirty="0">
                <a:latin typeface="CS Avva Shenouda" pitchFamily="34" charset="0"/>
              </a:rPr>
              <a:t>_ </a:t>
            </a:r>
            <a:r>
              <a:rPr lang="en-US" sz="3200" b="1" dirty="0">
                <a:solidFill>
                  <a:srgbClr val="FF0000"/>
                </a:solidFill>
              </a:rPr>
              <a:t>the</a:t>
            </a:r>
            <a:r>
              <a:rPr lang="en-US" sz="3200" dirty="0"/>
              <a:t> (singular masculine)</a:t>
            </a:r>
          </a:p>
          <a:p>
            <a:pPr marL="457200" indent="-457200" algn="ctr">
              <a:buFont typeface="Wingdings" pitchFamily="2" charset="2"/>
              <a:buChar char="v"/>
            </a:pPr>
            <a:r>
              <a:rPr lang="en-US" sz="3900" dirty="0">
                <a:solidFill>
                  <a:schemeClr val="accent3">
                    <a:lumMod val="75000"/>
                  </a:schemeClr>
                </a:solidFill>
                <a:latin typeface="CS Avva Shenouda" pitchFamily="34" charset="0"/>
              </a:rPr>
              <a:t>`v </a:t>
            </a:r>
            <a:r>
              <a:rPr lang="en-US" sz="2700" dirty="0"/>
              <a:t>if the word starts with 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   </a:t>
            </a:r>
            <a:r>
              <a:rPr lang="en-US" sz="3200" dirty="0">
                <a:solidFill>
                  <a:srgbClr val="FF0000"/>
                </a:solidFill>
                <a:latin typeface="CS Avva Shenouda" pitchFamily="34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CS Avva Shenouda" pitchFamily="34" charset="0"/>
              </a:rPr>
              <a:t>b&gt; </a:t>
            </a:r>
            <a:r>
              <a:rPr lang="en-US" sz="3200" dirty="0" err="1">
                <a:solidFill>
                  <a:srgbClr val="002060"/>
                </a:solidFill>
                <a:latin typeface="CS Avva Shenouda" pitchFamily="34" charset="0"/>
              </a:rPr>
              <a:t>i</a:t>
            </a:r>
            <a:r>
              <a:rPr lang="en-US" sz="3200" dirty="0">
                <a:solidFill>
                  <a:srgbClr val="002060"/>
                </a:solidFill>
                <a:latin typeface="CS Avva Shenouda" pitchFamily="34" charset="0"/>
              </a:rPr>
              <a:t>&gt; l&gt; m&gt; n&gt; </a:t>
            </a:r>
            <a:r>
              <a:rPr lang="en-US" sz="3200" dirty="0" err="1">
                <a:solidFill>
                  <a:srgbClr val="002060"/>
                </a:solidFill>
                <a:latin typeface="CS Avva Shenouda" pitchFamily="34" charset="0"/>
              </a:rPr>
              <a:t>ou</a:t>
            </a:r>
            <a:r>
              <a:rPr lang="en-US" sz="3200" dirty="0">
                <a:solidFill>
                  <a:srgbClr val="002060"/>
                </a:solidFill>
                <a:latin typeface="CS Avva Shenouda" pitchFamily="34" charset="0"/>
              </a:rPr>
              <a:t>&gt; r</a:t>
            </a:r>
            <a:endParaRPr lang="en-US" sz="3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200" u="sng" dirty="0">
                <a:solidFill>
                  <a:srgbClr val="FFC000"/>
                </a:solidFill>
              </a:rPr>
              <a:t>Examples:</a:t>
            </a:r>
          </a:p>
          <a:p>
            <a:pPr marL="57150" indent="0">
              <a:lnSpc>
                <a:spcPct val="120000"/>
              </a:lnSpc>
              <a:spcBef>
                <a:spcPts val="1200"/>
              </a:spcBef>
              <a:buNone/>
              <a:tabLst>
                <a:tab pos="457200" algn="l"/>
                <a:tab pos="1590675" algn="l"/>
                <a:tab pos="3200400" algn="l"/>
                <a:tab pos="4743450" algn="l"/>
                <a:tab pos="6340475" algn="l"/>
              </a:tabLst>
            </a:pP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pi</a:t>
            </a:r>
            <a:r>
              <a:rPr lang="en-US" sz="3200" dirty="0" err="1">
                <a:latin typeface="CS Avva Shenouda" pitchFamily="34" charset="0"/>
              </a:rPr>
              <a:t>romi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pi</a:t>
            </a:r>
            <a:r>
              <a:rPr lang="en-US" sz="3200" dirty="0" err="1">
                <a:latin typeface="CS Avva Shenouda" pitchFamily="34" charset="0"/>
              </a:rPr>
              <a:t>kahi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>
                <a:solidFill>
                  <a:srgbClr val="FF0000"/>
                </a:solidFill>
                <a:latin typeface="CS Avva Shenouda" pitchFamily="34" charset="0"/>
              </a:rPr>
              <a:t>`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V</a:t>
            </a:r>
            <a:r>
              <a:rPr lang="en-US" sz="3200" dirty="0" err="1">
                <a:latin typeface="CS Avva Shenouda" pitchFamily="34" charset="0"/>
              </a:rPr>
              <a:t>nou</a:t>
            </a:r>
            <a:r>
              <a:rPr lang="en-US" sz="3200" dirty="0">
                <a:latin typeface="CS Avva Shenouda" pitchFamily="34" charset="0"/>
              </a:rPr>
              <a:t>]	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pi</a:t>
            </a:r>
            <a:r>
              <a:rPr lang="en-US" sz="3200" dirty="0" err="1">
                <a:latin typeface="CS Avva Shenouda" pitchFamily="34" charset="0"/>
              </a:rPr>
              <a:t>`alou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pi</a:t>
            </a:r>
            <a:r>
              <a:rPr lang="en-US" sz="3200" dirty="0" err="1">
                <a:latin typeface="CS Avva Shenouda" pitchFamily="34" charset="0"/>
              </a:rPr>
              <a:t>ioh</a:t>
            </a:r>
            <a:endParaRPr lang="en-US" sz="3200" dirty="0">
              <a:latin typeface="CS Avva Shenouda" pitchFamily="34" charset="0"/>
            </a:endParaRPr>
          </a:p>
          <a:p>
            <a:pPr marL="57150" indent="0">
              <a:lnSpc>
                <a:spcPct val="120000"/>
              </a:lnSpc>
              <a:spcBef>
                <a:spcPts val="1200"/>
              </a:spcBef>
              <a:buNone/>
              <a:tabLst>
                <a:tab pos="457200" algn="l"/>
                <a:tab pos="1590675" algn="l"/>
                <a:tab pos="3200400" algn="l"/>
                <a:tab pos="4743450" algn="l"/>
                <a:tab pos="6340475" algn="l"/>
              </a:tabLst>
            </a:pPr>
            <a:r>
              <a:rPr lang="en-US" sz="3200" dirty="0">
                <a:solidFill>
                  <a:srgbClr val="FF0000"/>
                </a:solidFill>
                <a:latin typeface="CS Avva Shenouda" pitchFamily="34" charset="0"/>
              </a:rPr>
              <a:t>`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v</a:t>
            </a:r>
            <a:r>
              <a:rPr lang="en-US" sz="3200" dirty="0" err="1">
                <a:latin typeface="CS Avva Shenouda" pitchFamily="34" charset="0"/>
              </a:rPr>
              <a:t>ry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pi</a:t>
            </a:r>
            <a:r>
              <a:rPr lang="en-US" sz="3200" dirty="0" err="1">
                <a:latin typeface="CS Avva Shenouda" pitchFamily="34" charset="0"/>
              </a:rPr>
              <a:t>con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>
                <a:solidFill>
                  <a:srgbClr val="FF0000"/>
                </a:solidFill>
                <a:latin typeface="CS Avva Shenouda" pitchFamily="34" charset="0"/>
              </a:rPr>
              <a:t>`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p</a:t>
            </a:r>
            <a:r>
              <a:rPr lang="en-US" sz="3200" dirty="0" err="1">
                <a:latin typeface="CS Avva Shenouda" pitchFamily="34" charset="0"/>
              </a:rPr>
              <a:t>syri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>
                <a:solidFill>
                  <a:srgbClr val="FF0000"/>
                </a:solidFill>
                <a:latin typeface="CS Avva Shenouda" pitchFamily="34" charset="0"/>
              </a:rPr>
              <a:t>``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v</a:t>
            </a:r>
            <a:r>
              <a:rPr lang="en-US" sz="3200" dirty="0" err="1">
                <a:latin typeface="CS Avva Shenouda" pitchFamily="34" charset="0"/>
              </a:rPr>
              <a:t>iwt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pi</a:t>
            </a:r>
            <a:r>
              <a:rPr lang="en-US" sz="3200" dirty="0" err="1">
                <a:latin typeface="CS Avva Shenouda" pitchFamily="34" charset="0"/>
              </a:rPr>
              <a:t>bal</a:t>
            </a:r>
            <a:endParaRPr lang="en-US" sz="3200" dirty="0">
              <a:latin typeface="CS Avva Shenouda" pitchFamily="34" charset="0"/>
            </a:endParaRPr>
          </a:p>
          <a:p>
            <a:pPr marL="57150" indent="0">
              <a:lnSpc>
                <a:spcPct val="120000"/>
              </a:lnSpc>
              <a:spcBef>
                <a:spcPts val="1200"/>
              </a:spcBef>
              <a:buNone/>
              <a:tabLst>
                <a:tab pos="457200" algn="l"/>
                <a:tab pos="1590675" algn="l"/>
                <a:tab pos="3200400" algn="l"/>
                <a:tab pos="4743450" algn="l"/>
                <a:tab pos="6340475" algn="l"/>
              </a:tabLst>
            </a:pPr>
            <a:r>
              <a:rPr lang="en-US" sz="3200" dirty="0">
                <a:solidFill>
                  <a:srgbClr val="FF0000"/>
                </a:solidFill>
                <a:latin typeface="CS Avva Shenouda" pitchFamily="34" charset="0"/>
              </a:rPr>
              <a:t>`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p</a:t>
            </a:r>
            <a:r>
              <a:rPr lang="en-US" sz="3200" dirty="0" err="1">
                <a:latin typeface="CS Avva Shenouda" pitchFamily="34" charset="0"/>
              </a:rPr>
              <a:t>yi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>
                <a:solidFill>
                  <a:srgbClr val="FF0000"/>
                </a:solidFill>
                <a:latin typeface="CS Avva Shenouda" pitchFamily="34" charset="0"/>
              </a:rPr>
              <a:t>`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v</a:t>
            </a:r>
            <a:r>
              <a:rPr lang="en-US" sz="3200" dirty="0" err="1">
                <a:latin typeface="CS Avva Shenouda" pitchFamily="34" charset="0"/>
              </a:rPr>
              <a:t>ran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pi</a:t>
            </a:r>
            <a:r>
              <a:rPr lang="en-US" sz="3200" dirty="0" err="1">
                <a:latin typeface="CS Avva Shenouda" pitchFamily="34" charset="0"/>
              </a:rPr>
              <a:t>ro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>
                <a:solidFill>
                  <a:srgbClr val="FF0000"/>
                </a:solidFill>
                <a:latin typeface="CS Avva Shenouda" pitchFamily="34" charset="0"/>
              </a:rPr>
              <a:t>`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p</a:t>
            </a:r>
            <a:r>
              <a:rPr lang="en-US" sz="3200" dirty="0" err="1">
                <a:latin typeface="CS Avva Shenouda" pitchFamily="34" charset="0"/>
              </a:rPr>
              <a:t>ouro</a:t>
            </a:r>
            <a:r>
              <a:rPr lang="en-US" sz="3200" dirty="0">
                <a:latin typeface="CS Avva Shenouda" pitchFamily="34" charset="0"/>
              </a:rPr>
              <a:t>	</a:t>
            </a:r>
            <a:r>
              <a:rPr lang="en-US" sz="3200" dirty="0">
                <a:solidFill>
                  <a:srgbClr val="FF0000"/>
                </a:solidFill>
                <a:latin typeface="CS Avva Shenouda" pitchFamily="34" charset="0"/>
              </a:rPr>
              <a:t>`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v</a:t>
            </a:r>
            <a:r>
              <a:rPr lang="en-US" sz="3200" dirty="0" err="1">
                <a:latin typeface="CS Avva Shenouda" pitchFamily="34" charset="0"/>
              </a:rPr>
              <a:t>nyb</a:t>
            </a:r>
            <a:endParaRPr lang="en-US" sz="3200" dirty="0">
              <a:latin typeface="CS Avva Shenouda" pitchFamily="34" charset="0"/>
            </a:endParaRPr>
          </a:p>
          <a:p>
            <a:pPr marL="0" indent="0">
              <a:buNone/>
            </a:pPr>
            <a:endParaRPr lang="en-US" sz="3200" dirty="0"/>
          </a:p>
          <a:p>
            <a:pPr marL="457200" indent="-457200">
              <a:buFont typeface="+mj-lt"/>
              <a:buAutoNum type="arabicPeriod" startAt="3"/>
            </a:pPr>
            <a:endParaRPr lang="en-US" sz="3200" dirty="0"/>
          </a:p>
          <a:p>
            <a:pPr marL="457200" indent="-457200">
              <a:buFont typeface="+mj-lt"/>
              <a:buAutoNum type="arabicPeriod" startAt="3"/>
            </a:pPr>
            <a:endParaRPr lang="en-US" dirty="0">
              <a:latin typeface="CS Avva Shenoud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2782</TotalTime>
  <Words>762</Words>
  <Application>Microsoft Macintosh PowerPoint</Application>
  <PresentationFormat>On-screen Show (4:3)</PresentationFormat>
  <Paragraphs>186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Century Schoolbook</vt:lpstr>
      <vt:lpstr>CS Avva Shenouda</vt:lpstr>
      <vt:lpstr>Times New Roman</vt:lpstr>
      <vt:lpstr>Wingdings</vt:lpstr>
      <vt:lpstr>Wingdings 2</vt:lpstr>
      <vt:lpstr>Oriel</vt:lpstr>
      <vt:lpstr>Coptic Lesson 13</vt:lpstr>
      <vt:lpstr>Coptic Alphabets</vt:lpstr>
      <vt:lpstr>Review Questions</vt:lpstr>
      <vt:lpstr>Rule for the Iota i: </vt:lpstr>
      <vt:lpstr>Coptic Bible Verses</vt:lpstr>
      <vt:lpstr>Vocabulary List</vt:lpstr>
      <vt:lpstr>Indefinite Articles</vt:lpstr>
      <vt:lpstr>Indefinite Article Exercise (Part 1)</vt:lpstr>
      <vt:lpstr>Definite Articles</vt:lpstr>
      <vt:lpstr>Definite Articles</vt:lpstr>
      <vt:lpstr>Definite Articles</vt:lpstr>
      <vt:lpstr>General Definite Articles</vt:lpstr>
      <vt:lpstr>Exercise (Part 1)</vt:lpstr>
      <vt:lpstr>Exercise (Part 2)</vt:lpstr>
      <vt:lpstr>Announcement</vt:lpstr>
      <vt:lpstr>Oujai qen `P[oic</vt:lpstr>
    </vt:vector>
  </TitlesOfParts>
  <Company>HP-Ossama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Coptic Lesson</dc:title>
  <dc:creator>Ossama Ekladious</dc:creator>
  <cp:lastModifiedBy>Sam Ekladious</cp:lastModifiedBy>
  <cp:revision>405</cp:revision>
  <dcterms:created xsi:type="dcterms:W3CDTF">2014-03-29T18:43:12Z</dcterms:created>
  <dcterms:modified xsi:type="dcterms:W3CDTF">2023-11-04T18:52:50Z</dcterms:modified>
</cp:coreProperties>
</file>