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5"/>
  </p:notesMasterIdLst>
  <p:sldIdLst>
    <p:sldId id="256" r:id="rId2"/>
    <p:sldId id="269" r:id="rId3"/>
    <p:sldId id="257" r:id="rId4"/>
    <p:sldId id="258" r:id="rId5"/>
    <p:sldId id="259" r:id="rId6"/>
    <p:sldId id="260" r:id="rId7"/>
    <p:sldId id="270" r:id="rId8"/>
    <p:sldId id="267" r:id="rId9"/>
    <p:sldId id="265" r:id="rId10"/>
    <p:sldId id="275" r:id="rId11"/>
    <p:sldId id="277" r:id="rId12"/>
    <p:sldId id="272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S Avva Shenoud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S Avva Shenoud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S Avva Shenoud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S Avva Shenoud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S Avva Shenoud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S Avva Shenoud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S Avva Shenoud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S Avva Shenoud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S Avva Shenoud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2" autoAdjust="0"/>
    <p:restoredTop sz="94660"/>
  </p:normalViewPr>
  <p:slideViewPr>
    <p:cSldViewPr>
      <p:cViewPr>
        <p:scale>
          <a:sx n="100" d="100"/>
          <a:sy n="100" d="100"/>
        </p:scale>
        <p:origin x="-37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81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A9386BF-6AAD-475B-B417-6F796DA246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8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87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8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8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26222F-85A2-4B56-B227-86723C4197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349AB-6D65-4F26-B230-52DDA4D974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BC4C4-84DC-4970-9B52-317FCFBC8B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C557359-E538-44F3-B236-6534657134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B6976-6796-4771-8008-E098B15C62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ED5D1-4AFB-4EEB-93A1-ECCF893784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9274C-7ABA-4A2E-9B55-3104AE28E9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6792C-B279-430C-BEB0-73E04B6742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0DC1D-01D8-4068-84AA-733FF3AD2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1D1A4-9E9F-4751-8C39-108F03CA2E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5BB50-E6E8-4F40-94BD-A4CCD2D571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91958-AC4F-43B9-9F71-9EC684AFCF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6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6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6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F6C7B7E4-FEDB-4937-9DB7-623ADC36C74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Coptic Lesson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Coptic Letters that look like English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Coptic Reading – Part 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371600"/>
            <a:ext cx="5257800" cy="49117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 dirty="0">
                <a:latin typeface="CS Avva Shenouda" pitchFamily="34" charset="0"/>
              </a:rPr>
              <a:t>an 	en  	</a:t>
            </a:r>
            <a:r>
              <a:rPr lang="en-US" sz="3600" dirty="0" smtClean="0">
                <a:latin typeface="CS Avva Shenouda" pitchFamily="34" charset="0"/>
              </a:rPr>
              <a:t>in </a:t>
            </a:r>
            <a:r>
              <a:rPr lang="en-US" sz="3600" dirty="0">
                <a:latin typeface="CS Avva Shenouda" pitchFamily="34" charset="0"/>
              </a:rPr>
              <a:t>	on 	</a:t>
            </a:r>
            <a:r>
              <a:rPr lang="en-US" sz="3600" dirty="0" err="1">
                <a:latin typeface="CS Avva Shenouda" pitchFamily="34" charset="0"/>
              </a:rPr>
              <a:t>wn</a:t>
            </a:r>
            <a:endParaRPr lang="en-US" sz="3600" dirty="0">
              <a:latin typeface="CS Avva Shenouda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 dirty="0">
                <a:latin typeface="CS Avva Shenouda" pitchFamily="34" charset="0"/>
              </a:rPr>
              <a:t>am	</a:t>
            </a:r>
            <a:r>
              <a:rPr lang="en-US" sz="3600" dirty="0" err="1">
                <a:latin typeface="CS Avva Shenouda" pitchFamily="34" charset="0"/>
              </a:rPr>
              <a:t>em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 smtClean="0">
                <a:latin typeface="CS Avva Shenouda" pitchFamily="34" charset="0"/>
              </a:rPr>
              <a:t>im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om</a:t>
            </a:r>
            <a:r>
              <a:rPr lang="en-US" sz="3600" dirty="0">
                <a:latin typeface="CS Avva Shenouda" pitchFamily="34" charset="0"/>
              </a:rPr>
              <a:t>	wm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 dirty="0" err="1">
                <a:latin typeface="CS Avva Shenouda" pitchFamily="34" charset="0"/>
              </a:rPr>
              <a:t>ab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eb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 smtClean="0">
                <a:latin typeface="CS Avva Shenouda" pitchFamily="34" charset="0"/>
              </a:rPr>
              <a:t>ib</a:t>
            </a:r>
            <a:r>
              <a:rPr lang="en-US" sz="3600" dirty="0">
                <a:latin typeface="CS Avva Shenouda" pitchFamily="34" charset="0"/>
              </a:rPr>
              <a:t>	ob	</a:t>
            </a:r>
            <a:r>
              <a:rPr lang="en-US" sz="3600" dirty="0" err="1">
                <a:latin typeface="CS Avva Shenouda" pitchFamily="34" charset="0"/>
              </a:rPr>
              <a:t>wb</a:t>
            </a:r>
            <a:endParaRPr lang="en-US" sz="3600" dirty="0">
              <a:latin typeface="CS Avva Shenouda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 dirty="0" err="1">
                <a:latin typeface="CS Avva Shenouda" pitchFamily="34" charset="0"/>
              </a:rPr>
              <a:t>ak</a:t>
            </a:r>
            <a:r>
              <a:rPr lang="en-US" sz="3600" dirty="0">
                <a:latin typeface="CS Avva Shenouda" pitchFamily="34" charset="0"/>
              </a:rPr>
              <a:t> 	</a:t>
            </a:r>
            <a:r>
              <a:rPr lang="en-US" sz="3600" dirty="0" err="1">
                <a:latin typeface="CS Avva Shenouda" pitchFamily="34" charset="0"/>
              </a:rPr>
              <a:t>ek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 smtClean="0">
                <a:latin typeface="CS Avva Shenouda" pitchFamily="34" charset="0"/>
              </a:rPr>
              <a:t>ik</a:t>
            </a:r>
            <a:r>
              <a:rPr lang="en-US" sz="3600" dirty="0">
                <a:latin typeface="CS Avva Shenouda" pitchFamily="34" charset="0"/>
              </a:rPr>
              <a:t>	ok	wk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 dirty="0">
                <a:latin typeface="CS Avva Shenouda" pitchFamily="34" charset="0"/>
              </a:rPr>
              <a:t>at 	et	</a:t>
            </a:r>
            <a:r>
              <a:rPr lang="en-US" sz="3600" dirty="0" smtClean="0">
                <a:latin typeface="CS Avva Shenouda" pitchFamily="34" charset="0"/>
              </a:rPr>
              <a:t>it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ot</a:t>
            </a:r>
            <a:r>
              <a:rPr lang="en-US" sz="3600" dirty="0">
                <a:latin typeface="CS Avva Shenouda" pitchFamily="34" charset="0"/>
              </a:rPr>
              <a:t>	wt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 dirty="0">
                <a:latin typeface="CS Avva Shenouda" pitchFamily="34" charset="0"/>
              </a:rPr>
              <a:t>ac	</a:t>
            </a:r>
            <a:r>
              <a:rPr lang="en-US" sz="3600" dirty="0" err="1">
                <a:latin typeface="CS Avva Shenouda" pitchFamily="34" charset="0"/>
              </a:rPr>
              <a:t>ec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 smtClean="0">
                <a:latin typeface="CS Avva Shenouda" pitchFamily="34" charset="0"/>
              </a:rPr>
              <a:t>ic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oc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wc</a:t>
            </a:r>
            <a:endParaRPr lang="en-US" sz="3600" dirty="0">
              <a:latin typeface="CS Avva Shenouda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 dirty="0" err="1">
                <a:latin typeface="CS Avva Shenouda" pitchFamily="34" charset="0"/>
              </a:rPr>
              <a:t>az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ez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 smtClean="0">
                <a:latin typeface="CS Avva Shenouda" pitchFamily="34" charset="0"/>
              </a:rPr>
              <a:t>iz</a:t>
            </a:r>
            <a:r>
              <a:rPr lang="en-US" sz="3600" dirty="0">
                <a:latin typeface="CS Avva Shenouda" pitchFamily="34" charset="0"/>
              </a:rPr>
              <a:t>	oz	</a:t>
            </a:r>
            <a:r>
              <a:rPr lang="en-US" sz="3600" dirty="0" err="1">
                <a:latin typeface="CS Avva Shenouda" pitchFamily="34" charset="0"/>
              </a:rPr>
              <a:t>wz</a:t>
            </a:r>
            <a:endParaRPr lang="en-US" sz="3600" dirty="0">
              <a:latin typeface="CS Avva Shenouda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428750" algn="l"/>
                <a:tab pos="2286000" algn="l"/>
                <a:tab pos="3257550" algn="l"/>
                <a:tab pos="4114800" algn="l"/>
                <a:tab pos="5029200" algn="l"/>
                <a:tab pos="6400800" algn="l"/>
              </a:tabLst>
            </a:pPr>
            <a:r>
              <a:rPr lang="en-US" sz="3600" dirty="0">
                <a:latin typeface="CS Avva Shenouda" pitchFamily="34" charset="0"/>
              </a:rPr>
              <a:t>a]	e]	</a:t>
            </a:r>
            <a:r>
              <a:rPr lang="en-US" sz="3600" dirty="0" err="1" smtClean="0">
                <a:latin typeface="CS Avva Shenouda" pitchFamily="34" charset="0"/>
              </a:rPr>
              <a:t>i</a:t>
            </a:r>
            <a:r>
              <a:rPr lang="en-US" sz="3600" dirty="0">
                <a:latin typeface="CS Avva Shenouda" pitchFamily="34" charset="0"/>
              </a:rPr>
              <a:t>]	o]	w]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65188"/>
          </a:xfrm>
        </p:spPr>
        <p:txBody>
          <a:bodyPr/>
          <a:lstStyle/>
          <a:p>
            <a:r>
              <a:rPr lang="en-US"/>
              <a:t>Coptic Words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59436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Anthony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971800" y="5105400"/>
            <a:ext cx="2971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Antonious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457200" y="5105400"/>
            <a:ext cx="2514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Antonioc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943600" y="44196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Sinai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2971800" y="4419600"/>
            <a:ext cx="2971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Seena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457200" y="4419600"/>
            <a:ext cx="2514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Cina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5943600" y="3733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Close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2971800" y="3733800"/>
            <a:ext cx="2971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Sok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457200" y="3733800"/>
            <a:ext cx="2514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Cwk</a:t>
            </a: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59436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Zakariah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2971800" y="2971800"/>
            <a:ext cx="2971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Zakaraya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457200" y="2971800"/>
            <a:ext cx="2514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Zakaria</a:t>
            </a: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5943600" y="22860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Peacock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2971800" y="2286000"/>
            <a:ext cx="2971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Ta-oos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457200" y="2286000"/>
            <a:ext cx="2514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Taoc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59436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Father</a:t>
            </a: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2971800" y="1600200"/>
            <a:ext cx="2971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Avva	</a:t>
            </a: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457200" y="1600200"/>
            <a:ext cx="2514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abba</a:t>
            </a:r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457200" y="2286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2" name="Line 26"/>
          <p:cNvSpPr>
            <a:spLocks noChangeShapeType="1"/>
          </p:cNvSpPr>
          <p:nvPr/>
        </p:nvSpPr>
        <p:spPr bwMode="auto">
          <a:xfrm>
            <a:off x="457200" y="30003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457200" y="3700463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>
            <a:off x="457200" y="440055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>
            <a:off x="457200" y="51006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>
            <a:off x="457200" y="5791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>
            <a:off x="457200" y="65008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8" name="Line 32"/>
          <p:cNvSpPr>
            <a:spLocks noChangeShapeType="1"/>
          </p:cNvSpPr>
          <p:nvPr/>
        </p:nvSpPr>
        <p:spPr bwMode="auto">
          <a:xfrm>
            <a:off x="4572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9" name="Line 33"/>
          <p:cNvSpPr>
            <a:spLocks noChangeShapeType="1"/>
          </p:cNvSpPr>
          <p:nvPr/>
        </p:nvSpPr>
        <p:spPr bwMode="auto">
          <a:xfrm>
            <a:off x="2971800" y="16764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0" name="Line 34"/>
          <p:cNvSpPr>
            <a:spLocks noChangeShapeType="1"/>
          </p:cNvSpPr>
          <p:nvPr/>
        </p:nvSpPr>
        <p:spPr bwMode="auto">
          <a:xfrm>
            <a:off x="59436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1" name="Line 35"/>
          <p:cNvSpPr>
            <a:spLocks noChangeShapeType="1"/>
          </p:cNvSpPr>
          <p:nvPr/>
        </p:nvSpPr>
        <p:spPr bwMode="auto">
          <a:xfrm>
            <a:off x="86868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99" name="Rectangle 43"/>
          <p:cNvSpPr>
            <a:spLocks noChangeArrowheads="1"/>
          </p:cNvSpPr>
          <p:nvPr/>
        </p:nvSpPr>
        <p:spPr bwMode="auto">
          <a:xfrm>
            <a:off x="457200" y="1600200"/>
            <a:ext cx="2514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abba</a:t>
            </a:r>
          </a:p>
        </p:txBody>
      </p:sp>
      <p:sp>
        <p:nvSpPr>
          <p:cNvPr id="45100" name="Rectangle 44"/>
          <p:cNvSpPr>
            <a:spLocks noChangeArrowheads="1"/>
          </p:cNvSpPr>
          <p:nvPr/>
        </p:nvSpPr>
        <p:spPr bwMode="auto">
          <a:xfrm>
            <a:off x="5943600" y="1600200"/>
            <a:ext cx="2741613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Father</a:t>
            </a:r>
          </a:p>
        </p:txBody>
      </p:sp>
      <p:sp>
        <p:nvSpPr>
          <p:cNvPr id="45102" name="Rectangle 46"/>
          <p:cNvSpPr>
            <a:spLocks noChangeArrowheads="1"/>
          </p:cNvSpPr>
          <p:nvPr/>
        </p:nvSpPr>
        <p:spPr bwMode="auto">
          <a:xfrm>
            <a:off x="457200" y="1600200"/>
            <a:ext cx="2514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abba</a:t>
            </a:r>
          </a:p>
        </p:txBody>
      </p:sp>
      <p:sp>
        <p:nvSpPr>
          <p:cNvPr id="45113" name="Text Box 57"/>
          <p:cNvSpPr txBox="1">
            <a:spLocks noChangeArrowheads="1"/>
          </p:cNvSpPr>
          <p:nvPr/>
        </p:nvSpPr>
        <p:spPr bwMode="auto">
          <a:xfrm>
            <a:off x="685800" y="11430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Coptic Word</a:t>
            </a:r>
          </a:p>
        </p:txBody>
      </p:sp>
      <p:sp>
        <p:nvSpPr>
          <p:cNvPr id="45114" name="Text Box 58"/>
          <p:cNvSpPr txBox="1">
            <a:spLocks noChangeArrowheads="1"/>
          </p:cNvSpPr>
          <p:nvPr/>
        </p:nvSpPr>
        <p:spPr bwMode="auto">
          <a:xfrm>
            <a:off x="3429000" y="11430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Pronunciation</a:t>
            </a:r>
          </a:p>
        </p:txBody>
      </p:sp>
      <p:sp>
        <p:nvSpPr>
          <p:cNvPr id="45115" name="Text Box 59"/>
          <p:cNvSpPr txBox="1">
            <a:spLocks noChangeArrowheads="1"/>
          </p:cNvSpPr>
          <p:nvPr/>
        </p:nvSpPr>
        <p:spPr bwMode="auto">
          <a:xfrm>
            <a:off x="6324600" y="11430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Meaning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5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62" grpId="0"/>
      <p:bldP spid="45063" grpId="0"/>
      <p:bldP spid="45064" grpId="0"/>
      <p:bldP spid="45065" grpId="0"/>
      <p:bldP spid="45066" grpId="0"/>
      <p:bldP spid="45067" grpId="0"/>
      <p:bldP spid="45068" grpId="0"/>
      <p:bldP spid="45069" grpId="0"/>
      <p:bldP spid="45070" grpId="0"/>
      <p:bldP spid="45071" grpId="0"/>
      <p:bldP spid="45072" grpId="0"/>
      <p:bldP spid="45073" grpId="0"/>
      <p:bldP spid="45074" grpId="0"/>
      <p:bldP spid="45075" grpId="0"/>
      <p:bldP spid="45076" grpId="0"/>
      <p:bldP spid="45077" grpId="0"/>
      <p:bldP spid="45078" grpId="0"/>
      <p:bldP spid="45079" grpId="0"/>
      <p:bldP spid="45099" grpId="0"/>
      <p:bldP spid="45100" grpId="0"/>
      <p:bldP spid="451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Announcement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r>
              <a:rPr lang="en-US" sz="4000"/>
              <a:t>Class starts at 7:00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3352800"/>
            <a:ext cx="7772400" cy="1508125"/>
          </a:xfrm>
        </p:spPr>
        <p:txBody>
          <a:bodyPr/>
          <a:lstStyle/>
          <a:p>
            <a:r>
              <a:rPr lang="en-US">
                <a:latin typeface="CS Avva Shenouda" pitchFamily="34" charset="0"/>
              </a:rPr>
              <a:t>Oujai qen `P[oic</a:t>
            </a:r>
          </a:p>
        </p:txBody>
      </p:sp>
      <p:pic>
        <p:nvPicPr>
          <p:cNvPr id="27654" name="Picture 6" descr="Coptic Cros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600200"/>
            <a:ext cx="1543050" cy="1285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2514600" y="228600"/>
            <a:ext cx="4038600" cy="533400"/>
          </a:xfrm>
          <a:noFill/>
        </p:spPr>
        <p:txBody>
          <a:bodyPr/>
          <a:lstStyle/>
          <a:p>
            <a:r>
              <a:rPr lang="en-US" sz="2800"/>
              <a:t>Coptic Alphabets</a:t>
            </a:r>
          </a:p>
        </p:txBody>
      </p:sp>
      <p:pic>
        <p:nvPicPr>
          <p:cNvPr id="30725" name="Picture 5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839200" cy="476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Letters that look like English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8000">
                <a:latin typeface="CS Avva Shenouda" pitchFamily="34" charset="0"/>
              </a:rPr>
              <a:t>A a   </a:t>
            </a:r>
            <a:r>
              <a:rPr lang="en-US" sz="8000"/>
              <a:t>=    a     </a:t>
            </a:r>
            <a:r>
              <a:rPr lang="en-US" sz="4800"/>
              <a:t>(Alpha)</a:t>
            </a:r>
          </a:p>
          <a:p>
            <a:pPr>
              <a:buFont typeface="Wingdings" pitchFamily="2" charset="2"/>
              <a:buNone/>
            </a:pPr>
            <a:r>
              <a:rPr lang="en-US" sz="8000">
                <a:latin typeface="CS Avva Shenouda" pitchFamily="34" charset="0"/>
              </a:rPr>
              <a:t>B  b   </a:t>
            </a:r>
            <a:r>
              <a:rPr lang="en-US" sz="8000"/>
              <a:t>=   b, v   </a:t>
            </a:r>
            <a:r>
              <a:rPr lang="en-US" sz="4800"/>
              <a:t>(Vita)</a:t>
            </a:r>
          </a:p>
          <a:p>
            <a:pPr>
              <a:buFont typeface="Wingdings" pitchFamily="2" charset="2"/>
              <a:buNone/>
            </a:pPr>
            <a:r>
              <a:rPr lang="en-US" sz="8000">
                <a:latin typeface="CS Avva Shenouda" pitchFamily="34" charset="0"/>
              </a:rPr>
              <a:t>E  e   </a:t>
            </a:r>
            <a:r>
              <a:rPr lang="en-US" sz="8000"/>
              <a:t>=    e        </a:t>
            </a:r>
            <a:r>
              <a:rPr lang="en-US" sz="4800"/>
              <a:t>(Ei)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Letters that look like English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8000">
                <a:latin typeface="CS Avva Shenouda" pitchFamily="34" charset="0"/>
              </a:rPr>
              <a:t>Z  z   </a:t>
            </a:r>
            <a:r>
              <a:rPr lang="en-US" sz="8000"/>
              <a:t>=    z      </a:t>
            </a:r>
            <a:r>
              <a:rPr lang="en-US" sz="4800"/>
              <a:t>(Zita)</a:t>
            </a:r>
          </a:p>
          <a:p>
            <a:pPr>
              <a:buFont typeface="Wingdings" pitchFamily="2" charset="2"/>
              <a:buNone/>
            </a:pPr>
            <a:r>
              <a:rPr lang="en-US" sz="8000">
                <a:latin typeface="CS Avva Shenouda" pitchFamily="34" charset="0"/>
              </a:rPr>
              <a:t> I   i    </a:t>
            </a:r>
            <a:r>
              <a:rPr lang="en-US" sz="8000"/>
              <a:t>=    i       </a:t>
            </a:r>
            <a:r>
              <a:rPr lang="en-US" sz="4800"/>
              <a:t>(Iota)</a:t>
            </a:r>
          </a:p>
          <a:p>
            <a:pPr>
              <a:buFont typeface="Wingdings" pitchFamily="2" charset="2"/>
              <a:buNone/>
            </a:pPr>
            <a:r>
              <a:rPr lang="en-US" sz="8000">
                <a:latin typeface="CS Avva Shenouda" pitchFamily="34" charset="0"/>
              </a:rPr>
              <a:t>K  k</a:t>
            </a:r>
            <a:r>
              <a:rPr lang="en-US" sz="8000"/>
              <a:t>   =    k     </a:t>
            </a:r>
            <a:r>
              <a:rPr lang="en-US" sz="4800"/>
              <a:t>(Kappa)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Letters that look like English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8000">
                <a:latin typeface="CS Avva Shenouda" pitchFamily="34" charset="0"/>
              </a:rPr>
              <a:t>M  m   </a:t>
            </a:r>
            <a:r>
              <a:rPr lang="en-US" sz="8000"/>
              <a:t>=    m    </a:t>
            </a:r>
            <a:r>
              <a:rPr lang="en-US" sz="4800"/>
              <a:t>(Mey)</a:t>
            </a:r>
          </a:p>
          <a:p>
            <a:pPr>
              <a:buFont typeface="Wingdings" pitchFamily="2" charset="2"/>
              <a:buNone/>
            </a:pPr>
            <a:r>
              <a:rPr lang="en-US" sz="8000">
                <a:latin typeface="CS Avva Shenouda" pitchFamily="34" charset="0"/>
              </a:rPr>
              <a:t>N  n   </a:t>
            </a:r>
            <a:r>
              <a:rPr lang="en-US" sz="4400">
                <a:latin typeface="CS Avva Shenouda" pitchFamily="34" charset="0"/>
              </a:rPr>
              <a:t> </a:t>
            </a:r>
            <a:r>
              <a:rPr lang="en-US" sz="8000"/>
              <a:t>=    n      </a:t>
            </a:r>
            <a:r>
              <a:rPr lang="en-US" sz="4800"/>
              <a:t>(Ney)</a:t>
            </a:r>
          </a:p>
          <a:p>
            <a:pPr>
              <a:buFont typeface="Wingdings" pitchFamily="2" charset="2"/>
              <a:buNone/>
            </a:pPr>
            <a:r>
              <a:rPr lang="en-US" sz="8000"/>
              <a:t>O  o    </a:t>
            </a:r>
            <a:r>
              <a:rPr lang="en-US" sz="4000"/>
              <a:t> </a:t>
            </a:r>
            <a:r>
              <a:rPr lang="en-US" sz="8000"/>
              <a:t>=    o        </a:t>
            </a:r>
            <a:r>
              <a:rPr lang="en-US" sz="4800"/>
              <a:t>(O)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Letters that look like English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2514600" algn="l"/>
                <a:tab pos="4114800" algn="l"/>
              </a:tabLst>
            </a:pPr>
            <a:r>
              <a:rPr lang="en-US" sz="7200">
                <a:latin typeface="CS Avva Shenouda" pitchFamily="34" charset="0"/>
              </a:rPr>
              <a:t>C  c    </a:t>
            </a:r>
            <a:r>
              <a:rPr lang="en-US" sz="7200"/>
              <a:t>=    s        </a:t>
            </a:r>
            <a:r>
              <a:rPr lang="en-US" sz="4400"/>
              <a:t>(Sima)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2514600" algn="l"/>
                <a:tab pos="4114800" algn="l"/>
              </a:tabLst>
            </a:pPr>
            <a:r>
              <a:rPr lang="en-US" sz="7200">
                <a:latin typeface="CS Avva Shenouda" pitchFamily="34" charset="0"/>
              </a:rPr>
              <a:t>T t   </a:t>
            </a:r>
            <a:r>
              <a:rPr lang="en-US" sz="4000">
                <a:latin typeface="CS Avva Shenouda" pitchFamily="34" charset="0"/>
              </a:rPr>
              <a:t> 	</a:t>
            </a:r>
            <a:r>
              <a:rPr lang="en-US" sz="7200"/>
              <a:t>=    	t         </a:t>
            </a:r>
            <a:r>
              <a:rPr lang="en-US" sz="4400"/>
              <a:t>(Tav)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2514600" algn="l"/>
                <a:tab pos="4114800" algn="l"/>
              </a:tabLst>
            </a:pPr>
            <a:r>
              <a:rPr lang="en-US" sz="7200">
                <a:latin typeface="CS Avva Shenouda" pitchFamily="34" charset="0"/>
              </a:rPr>
              <a:t>W</a:t>
            </a:r>
            <a:r>
              <a:rPr lang="en-US" sz="7200"/>
              <a:t>  </a:t>
            </a:r>
            <a:r>
              <a:rPr lang="en-US" sz="7200">
                <a:latin typeface="CS Avva Shenouda" pitchFamily="34" charset="0"/>
              </a:rPr>
              <a:t>w</a:t>
            </a:r>
            <a:r>
              <a:rPr lang="en-US" sz="7200"/>
              <a:t>  </a:t>
            </a:r>
            <a:r>
              <a:rPr lang="en-US" sz="3600"/>
              <a:t> </a:t>
            </a:r>
            <a:r>
              <a:rPr lang="en-US" sz="7200"/>
              <a:t>=   	oa    </a:t>
            </a:r>
            <a:r>
              <a:rPr lang="en-US" sz="4400"/>
              <a:t>(Omega)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2514600" algn="l"/>
                <a:tab pos="4114800" algn="l"/>
              </a:tabLst>
            </a:pPr>
            <a:r>
              <a:rPr lang="en-US" sz="7200">
                <a:latin typeface="CS Avva Shenouda" pitchFamily="34" charset="0"/>
              </a:rPr>
              <a:t>} ]	</a:t>
            </a:r>
            <a:r>
              <a:rPr lang="en-US" sz="7200"/>
              <a:t>=	ti		   </a:t>
            </a:r>
            <a:r>
              <a:rPr lang="en-US" sz="4400"/>
              <a:t>(ti)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CS Avva Shenouda" pitchFamily="34" charset="0"/>
              </a:rPr>
              <a:t>A   B   E   Z   I   K   M   N   O   C   T   W   }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CS Avva Shenouda" pitchFamily="34" charset="0"/>
              </a:rPr>
              <a:t>a   b   e   z   i   k   m   n   o   c   t   w  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/>
              <a:t>Questions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9436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Alpha</a:t>
            </a: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2667000" y="5791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5943600" y="5100638"/>
            <a:ext cx="27432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Vita</a:t>
            </a: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2667000" y="5100638"/>
            <a:ext cx="32766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 or v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5943600" y="44196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Zita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2667000" y="44196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z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57200" y="44196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5943600" y="3700463"/>
            <a:ext cx="27432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Omega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2667000" y="3700463"/>
            <a:ext cx="32766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oa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57200" y="3733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59436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Tav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667000" y="29718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943600" y="22860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Ei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2667000" y="22860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57200" y="22860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59436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Mey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667000" y="1600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457200" y="2286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457200" y="30003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457200" y="3700463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457200" y="440055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457200" y="51006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457200" y="580072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457200" y="65008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572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26670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59436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86868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990600" y="1143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Coptic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3810000" y="1143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6781800" y="1143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80" grpId="0"/>
      <p:bldP spid="23579" grpId="0"/>
      <p:bldP spid="23578" grpId="0"/>
      <p:bldP spid="23577" grpId="0"/>
      <p:bldP spid="23576" grpId="0"/>
      <p:bldP spid="23575" grpId="0"/>
      <p:bldP spid="23574" grpId="0"/>
      <p:bldP spid="23573" grpId="0"/>
      <p:bldP spid="23572" grpId="0"/>
      <p:bldP spid="23571" grpId="0"/>
      <p:bldP spid="23570" grpId="0"/>
      <p:bldP spid="23569" grpId="0"/>
      <p:bldP spid="23568" grpId="0"/>
      <p:bldP spid="23567" grpId="0"/>
      <p:bldP spid="23566" grpId="0"/>
      <p:bldP spid="23565" grpId="0"/>
      <p:bldP spid="23564" grpId="0"/>
      <p:bldP spid="23563" grpId="0"/>
      <p:bldP spid="23562" grpId="0"/>
      <p:bldP spid="23561" grpId="0"/>
      <p:bldP spid="235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Coptic Reading – Part 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371600"/>
            <a:ext cx="5486400" cy="49117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Na  	ne  	ni  	no 	nw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Ma	me	mi	mo	mw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Ba	be	bi	bo	bw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Ka 	ke	ki	ko	kw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Ta 	te	ti	to	tw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Ca	ce	ci	co	cw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Za	ze	zi	zo	zw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n-US" sz="3600">
                <a:latin typeface="CS Avva Shenouda" pitchFamily="34" charset="0"/>
              </a:rPr>
              <a:t>]a	]e	]i	]o	]w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uiExpand="1" build="p"/>
    </p:bldLst>
  </p:timing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353</TotalTime>
  <Words>209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Wingdings</vt:lpstr>
      <vt:lpstr>CS Avva Shenouda</vt:lpstr>
      <vt:lpstr>Maple</vt:lpstr>
      <vt:lpstr>Coptic Lesson 1</vt:lpstr>
      <vt:lpstr>Coptic Alphabets</vt:lpstr>
      <vt:lpstr>Letters that look like English</vt:lpstr>
      <vt:lpstr>Letters that look like English</vt:lpstr>
      <vt:lpstr>Letters that look like English</vt:lpstr>
      <vt:lpstr>Letters that look like English</vt:lpstr>
      <vt:lpstr>Review</vt:lpstr>
      <vt:lpstr>Questions</vt:lpstr>
      <vt:lpstr>Coptic Reading – Part 1</vt:lpstr>
      <vt:lpstr>Coptic Reading – Part 2</vt:lpstr>
      <vt:lpstr>Coptic Words</vt:lpstr>
      <vt:lpstr>Announcement</vt:lpstr>
      <vt:lpstr>Oujai qen `P[oic</vt:lpstr>
    </vt:vector>
  </TitlesOfParts>
  <Company>HP-Ossama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Coptic Lesson</dc:title>
  <dc:creator>Ossama Ekladious</dc:creator>
  <cp:lastModifiedBy>Sam Ekladious</cp:lastModifiedBy>
  <cp:revision>40</cp:revision>
  <dcterms:created xsi:type="dcterms:W3CDTF">2014-03-29T18:43:12Z</dcterms:created>
  <dcterms:modified xsi:type="dcterms:W3CDTF">2020-01-04T00:18:30Z</dcterms:modified>
</cp:coreProperties>
</file>